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402" r:id="rId3"/>
    <p:sldId id="403" r:id="rId4"/>
    <p:sldId id="257" r:id="rId5"/>
    <p:sldId id="316" r:id="rId6"/>
    <p:sldId id="317" r:id="rId8"/>
    <p:sldId id="318" r:id="rId9"/>
    <p:sldId id="258" r:id="rId10"/>
    <p:sldId id="259" r:id="rId11"/>
    <p:sldId id="260" r:id="rId12"/>
    <p:sldId id="261" r:id="rId13"/>
    <p:sldId id="262" r:id="rId14"/>
    <p:sldId id="320" r:id="rId15"/>
    <p:sldId id="321" r:id="rId16"/>
    <p:sldId id="322" r:id="rId17"/>
    <p:sldId id="323" r:id="rId18"/>
    <p:sldId id="324" r:id="rId19"/>
    <p:sldId id="325" r:id="rId20"/>
    <p:sldId id="326" r:id="rId21"/>
    <p:sldId id="332" r:id="rId22"/>
    <p:sldId id="263" r:id="rId23"/>
    <p:sldId id="327" r:id="rId24"/>
    <p:sldId id="333" r:id="rId25"/>
    <p:sldId id="334" r:id="rId26"/>
    <p:sldId id="335" r:id="rId27"/>
    <p:sldId id="264" r:id="rId28"/>
    <p:sldId id="265" r:id="rId29"/>
    <p:sldId id="328" r:id="rId30"/>
    <p:sldId id="329" r:id="rId31"/>
    <p:sldId id="330" r:id="rId32"/>
    <p:sldId id="331" r:id="rId33"/>
    <p:sldId id="336" r:id="rId34"/>
    <p:sldId id="266" r:id="rId35"/>
    <p:sldId id="267" r:id="rId36"/>
    <p:sldId id="319" r:id="rId37"/>
    <p:sldId id="337" r:id="rId38"/>
    <p:sldId id="268" r:id="rId39"/>
    <p:sldId id="269" r:id="rId40"/>
    <p:sldId id="270" r:id="rId41"/>
    <p:sldId id="271" r:id="rId42"/>
    <p:sldId id="272" r:id="rId43"/>
    <p:sldId id="273" r:id="rId44"/>
    <p:sldId id="292" r:id="rId45"/>
    <p:sldId id="293" r:id="rId46"/>
    <p:sldId id="274" r:id="rId47"/>
    <p:sldId id="276" r:id="rId48"/>
    <p:sldId id="275" r:id="rId49"/>
    <p:sldId id="277" r:id="rId50"/>
    <p:sldId id="278" r:id="rId51"/>
    <p:sldId id="280" r:id="rId52"/>
    <p:sldId id="281" r:id="rId53"/>
    <p:sldId id="294" r:id="rId54"/>
    <p:sldId id="295" r:id="rId55"/>
    <p:sldId id="297" r:id="rId56"/>
    <p:sldId id="298" r:id="rId57"/>
    <p:sldId id="296" r:id="rId58"/>
    <p:sldId id="279" r:id="rId59"/>
    <p:sldId id="282" r:id="rId60"/>
    <p:sldId id="303" r:id="rId61"/>
    <p:sldId id="300" r:id="rId62"/>
    <p:sldId id="283" r:id="rId63"/>
    <p:sldId id="284" r:id="rId64"/>
    <p:sldId id="304" r:id="rId65"/>
    <p:sldId id="306" r:id="rId66"/>
    <p:sldId id="308" r:id="rId67"/>
    <p:sldId id="307" r:id="rId68"/>
    <p:sldId id="309" r:id="rId69"/>
    <p:sldId id="310" r:id="rId70"/>
  </p:sldIdLst>
  <p:sldSz cx="9144000" cy="6858000" type="screen4x3"/>
  <p:notesSz cx="9928225" cy="6797675"/>
  <p:custDataLst>
    <p:tags r:id="rId74"/>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826"/>
  </p:normalViewPr>
  <p:slideViewPr>
    <p:cSldViewPr showGuides="1">
      <p:cViewPr varScale="1">
        <p:scale>
          <a:sx n="78" d="100"/>
          <a:sy n="78" d="100"/>
        </p:scale>
        <p:origin x="1330" y="45"/>
      </p:cViewPr>
      <p:guideLst>
        <p:guide orient="horz" pos="2160"/>
        <p:guide pos="2876"/>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gs" Target="tags/tag1.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6562" name="Rectangle 2"/>
          <p:cNvSpPr>
            <a:spLocks noGrp="1" noChangeArrowheads="1"/>
          </p:cNvSpPr>
          <p:nvPr>
            <p:ph type="hdr" sz="quarter"/>
          </p:nvPr>
        </p:nvSpPr>
        <p:spPr bwMode="auto">
          <a:xfrm>
            <a:off x="0" y="0"/>
            <a:ext cx="4302125" cy="339725"/>
          </a:xfrm>
          <a:prstGeom prst="rect">
            <a:avLst/>
          </a:prstGeom>
          <a:noFill/>
          <a:ln>
            <a:noFill/>
          </a:ln>
          <a:effectLst/>
        </p:spPr>
        <p:txBody>
          <a:bodyPr vert="horz" wrap="square" lIns="91440" tIns="45720" rIns="91440" bIns="45720" numCol="1" anchor="t" anchorCtr="0" compatLnSpc="1"/>
          <a:lstStyle>
            <a:lvl1pPr eaLnBrk="1" hangingPunct="1">
              <a:defRPr sz="1200">
                <a:latin typeface="Calibri" panose="020F0502020204030204" pitchFamily="3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endParaRPr>
          </a:p>
        </p:txBody>
      </p:sp>
      <p:sp>
        <p:nvSpPr>
          <p:cNvPr id="66563" name="Rectangle 3"/>
          <p:cNvSpPr>
            <a:spLocks noGrp="1" noChangeArrowheads="1"/>
          </p:cNvSpPr>
          <p:nvPr>
            <p:ph type="dt" idx="1"/>
          </p:nvPr>
        </p:nvSpPr>
        <p:spPr bwMode="auto">
          <a:xfrm>
            <a:off x="5622925" y="0"/>
            <a:ext cx="4303713" cy="339725"/>
          </a:xfrm>
          <a:prstGeom prst="rect">
            <a:avLst/>
          </a:prstGeom>
          <a:noFill/>
          <a:ln>
            <a:noFill/>
          </a:ln>
          <a:effectLst/>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CE6C30B-6462-4022-9DFA-40B21BDADDBE}"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6" name="Rectangle 4"/>
          <p:cNvSpPr>
            <a:spLocks noGrp="1" noRot="1" noChangeAspect="1" noTextEdit="1"/>
          </p:cNvSpPr>
          <p:nvPr>
            <p:ph type="sldImg" idx="2"/>
          </p:nvPr>
        </p:nvSpPr>
        <p:spPr>
          <a:xfrm>
            <a:off x="3263900" y="509588"/>
            <a:ext cx="3400425" cy="2549525"/>
          </a:xfrm>
          <a:prstGeom prst="rect">
            <a:avLst/>
          </a:prstGeom>
          <a:noFill/>
          <a:ln w="9525" cap="flat" cmpd="sng">
            <a:solidFill>
              <a:srgbClr val="000000"/>
            </a:solidFill>
            <a:prstDash val="solid"/>
            <a:miter/>
            <a:headEnd type="none" w="med" len="med"/>
            <a:tailEnd type="none" w="med" len="med"/>
          </a:ln>
        </p:spPr>
      </p:sp>
      <p:sp>
        <p:nvSpPr>
          <p:cNvPr id="66565" name="Rectangle 5"/>
          <p:cNvSpPr>
            <a:spLocks noGrp="1" noChangeArrowheads="1"/>
          </p:cNvSpPr>
          <p:nvPr>
            <p:ph type="body" sz="quarter" idx="3"/>
          </p:nvPr>
        </p:nvSpPr>
        <p:spPr bwMode="auto">
          <a:xfrm>
            <a:off x="992188" y="3228975"/>
            <a:ext cx="7943850" cy="3059113"/>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单击此处编辑母版文本样式</a:t>
            </a:r>
            <a:endPar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6566" name="Rectangle 6"/>
          <p:cNvSpPr>
            <a:spLocks noGrp="1" noChangeArrowheads="1"/>
          </p:cNvSpPr>
          <p:nvPr>
            <p:ph type="ftr" sz="quarter" idx="4"/>
          </p:nvPr>
        </p:nvSpPr>
        <p:spPr bwMode="auto">
          <a:xfrm>
            <a:off x="0" y="6456363"/>
            <a:ext cx="4302125" cy="339725"/>
          </a:xfrm>
          <a:prstGeom prst="rect">
            <a:avLst/>
          </a:prstGeom>
          <a:noFill/>
          <a:ln>
            <a:noFill/>
          </a:ln>
          <a:effectLst/>
        </p:spPr>
        <p:txBody>
          <a:bodyPr vert="horz" wrap="square" lIns="91440" tIns="45720" rIns="91440" bIns="45720" numCol="1" anchor="b" anchorCtr="0" compatLnSpc="1"/>
          <a:lstStyle>
            <a:lvl1pPr eaLnBrk="1" hangingPunct="1">
              <a:defRPr sz="1200">
                <a:latin typeface="Calibri" panose="020F0502020204030204" pitchFamily="3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endParaRPr>
          </a:p>
        </p:txBody>
      </p:sp>
      <p:sp>
        <p:nvSpPr>
          <p:cNvPr id="66567" name="Rectangle 7"/>
          <p:cNvSpPr>
            <a:spLocks noGrp="1" noChangeArrowheads="1"/>
          </p:cNvSpPr>
          <p:nvPr>
            <p:ph type="sldNum" sz="quarter" idx="5"/>
          </p:nvPr>
        </p:nvSpPr>
        <p:spPr bwMode="auto">
          <a:xfrm>
            <a:off x="5622925" y="6456363"/>
            <a:ext cx="4303713" cy="339725"/>
          </a:xfrm>
          <a:prstGeom prst="rect">
            <a:avLst/>
          </a:prstGeom>
          <a:noFill/>
          <a:ln>
            <a:noFill/>
          </a:ln>
          <a:effectLst/>
        </p:spPr>
        <p:txBody>
          <a:bodyPr vert="horz" wrap="square" lIns="91440" tIns="45720" rIns="91440" bIns="45720" numCol="1" anchor="b" anchorCtr="0" compatLnSpc="1"/>
          <a:p>
            <a:pPr lvl="0" algn="r" eaLnBrk="1" hangingPunct="1">
              <a:buNone/>
            </a:pP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nchorCtr="0"/>
          <a:p>
            <a:pPr lvl="0"/>
            <a:endParaRPr lang="zh-CN" altLang="en-US" dirty="0"/>
          </a:p>
        </p:txBody>
      </p:sp>
      <p:sp>
        <p:nvSpPr>
          <p:cNvPr id="8196" name="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29700"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31748"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33796"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35844"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37892"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43012"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45060"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47108"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49156"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53252"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p:txBody>
          <a:bodyPr wrap="square" lIns="91440" tIns="45720" rIns="91440" bIns="45720" anchor="t" anchorCtr="0"/>
          <a:p>
            <a:pPr lvl="0" eaLnBrk="1" hangingPunct="1"/>
            <a:r>
              <a:rPr lang="zh-CN" altLang="en-US" dirty="0"/>
              <a:t>高度控制系统、速度控制系统、自动着陆系统、瞄准控制系统等、</a:t>
            </a:r>
            <a:endParaRPr lang="zh-CN" altLang="en-US" dirty="0"/>
          </a:p>
        </p:txBody>
      </p:sp>
      <p:sp>
        <p:nvSpPr>
          <p:cNvPr id="11268"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55300"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57348"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59396"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61444"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幻灯片图像占位符 1"/>
          <p:cNvSpPr>
            <a:spLocks noGrp="1" noRot="1" noChangeAspect="1" noTextEdit="1"/>
          </p:cNvSpPr>
          <p:nvPr>
            <p:ph type="sldImg"/>
          </p:nvPr>
        </p:nvSpPr>
        <p:spPr/>
      </p:sp>
      <p:sp>
        <p:nvSpPr>
          <p:cNvPr id="65539"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65540"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noRot="1" noChangeAspect="1" noTextEdit="1"/>
          </p:cNvSpPr>
          <p:nvPr>
            <p:ph type="sldImg"/>
          </p:nvPr>
        </p:nvSpPr>
        <p:spPr/>
      </p:sp>
      <p:sp>
        <p:nvSpPr>
          <p:cNvPr id="67587" name="Rectangle 3"/>
          <p:cNvSpPr>
            <a:spLocks noGrp="1"/>
          </p:cNvSpPr>
          <p:nvPr>
            <p:ph type="body" idx="1"/>
          </p:nvPr>
        </p:nvSpPr>
        <p:spPr/>
        <p:txBody>
          <a:bodyPr wrap="square" lIns="91440" tIns="45720" rIns="91440" bIns="45720" anchor="t" anchorCtr="0"/>
          <a:p>
            <a:pPr lvl="0" eaLnBrk="1" hangingPunct="1"/>
            <a:r>
              <a:rPr lang="zh-CN" altLang="en-US" dirty="0"/>
              <a:t>比如说空调就是一个自动控制系统，空调内部的微电脑通过采集房间温度、湿度等信息与用户设定值进行比较，产生控制信号，调整压缩机电机的转速，控制压缩机的排量，调节制冷量或制热量。</a:t>
            </a:r>
            <a:endParaRPr lang="zh-CN" altLang="en-US" dirty="0"/>
          </a:p>
          <a:p>
            <a:pPr lvl="0" eaLnBrk="1" hangingPunct="1"/>
            <a:r>
              <a:rPr lang="zh-CN" altLang="en-US" dirty="0"/>
              <a:t>用户设定给定量、被控对象是压缩机、控制信号由微电脑产生</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noRot="1" noChangeAspect="1" noTextEdit="1"/>
          </p:cNvSpPr>
          <p:nvPr>
            <p:ph type="sldImg"/>
          </p:nvPr>
        </p:nvSpPr>
        <p:spPr/>
      </p:sp>
      <p:sp>
        <p:nvSpPr>
          <p:cNvPr id="71683" name="Rectangle 3"/>
          <p:cNvSpPr>
            <a:spLocks noGrp="1"/>
          </p:cNvSpPr>
          <p:nvPr>
            <p:ph type="body" idx="1"/>
          </p:nvPr>
        </p:nvSpPr>
        <p:spPr/>
        <p:txBody>
          <a:bodyPr wrap="square" lIns="91440" tIns="45720" rIns="91440" bIns="45720" anchor="t" anchorCtr="0"/>
          <a:p>
            <a:pPr lvl="0" eaLnBrk="1" hangingPunct="1"/>
            <a:r>
              <a:rPr lang="zh-CN" altLang="en-US" dirty="0"/>
              <a:t>热电偶 </a:t>
            </a:r>
            <a:r>
              <a:rPr lang="en-US" altLang="zh-CN" dirty="0"/>
              <a:t>u_b, </a:t>
            </a:r>
            <a:r>
              <a:rPr lang="zh-CN" altLang="en-US" dirty="0"/>
              <a:t>电位器 </a:t>
            </a:r>
            <a:r>
              <a:rPr lang="en-US" altLang="zh-CN" dirty="0"/>
              <a:t>u_r,</a:t>
            </a:r>
            <a:r>
              <a:rPr lang="zh-CN" altLang="en-US" dirty="0"/>
              <a:t>调节可变电阻的大小，通过反向串接实现比较算法，得到实测炉温与给定炉温的差别</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noRot="1" noChangeAspect="1" noTextEdit="1"/>
          </p:cNvSpPr>
          <p:nvPr>
            <p:ph type="sldImg"/>
          </p:nvPr>
        </p:nvSpPr>
        <p:spPr/>
      </p:sp>
      <p:sp>
        <p:nvSpPr>
          <p:cNvPr id="75779" name="Rectangle 3"/>
          <p:cNvSpPr>
            <a:spLocks noGrp="1"/>
          </p:cNvSpPr>
          <p:nvPr>
            <p:ph type="body" idx="1"/>
          </p:nvPr>
        </p:nvSpPr>
        <p:spPr/>
        <p:txBody>
          <a:bodyPr wrap="square" lIns="91440" tIns="45720" rIns="91440" bIns="45720" anchor="t" anchorCtr="0"/>
          <a:p>
            <a:pPr lvl="0" eaLnBrk="1" hangingPunct="1"/>
            <a:r>
              <a:rPr lang="zh-CN" altLang="en-US" dirty="0"/>
              <a:t>给定元件</a:t>
            </a:r>
            <a:r>
              <a:rPr lang="en-US" altLang="zh-CN" dirty="0"/>
              <a:t>:</a:t>
            </a:r>
            <a:r>
              <a:rPr lang="zh-CN" altLang="en-US" dirty="0"/>
              <a:t>给出与期望的被控量相对应的系统输入量</a:t>
            </a:r>
            <a:r>
              <a:rPr lang="en-US" altLang="zh-CN" dirty="0"/>
              <a:t>;</a:t>
            </a:r>
            <a:endParaRPr lang="en-US" altLang="zh-CN" dirty="0"/>
          </a:p>
          <a:p>
            <a:pPr lvl="0" eaLnBrk="1" hangingPunct="1"/>
            <a:r>
              <a:rPr lang="zh-CN" altLang="en-US" dirty="0"/>
              <a:t>放大元件</a:t>
            </a:r>
            <a:r>
              <a:rPr lang="en-US" altLang="zh-CN" dirty="0"/>
              <a:t>:</a:t>
            </a:r>
            <a:r>
              <a:rPr lang="zh-CN" altLang="en-US" dirty="0"/>
              <a:t>将比较元件给出的偏差信号进行放大</a:t>
            </a:r>
            <a:r>
              <a:rPr lang="en-US" altLang="zh-CN" dirty="0"/>
              <a:t>,</a:t>
            </a:r>
            <a:r>
              <a:rPr lang="zh-CN" altLang="en-US" dirty="0"/>
              <a:t>用来推动执行元件去控制被控对象</a:t>
            </a:r>
            <a:r>
              <a:rPr lang="en-US" altLang="zh-CN" dirty="0"/>
              <a:t>;</a:t>
            </a:r>
            <a:endParaRPr lang="en-US" altLang="zh-CN" dirty="0"/>
          </a:p>
          <a:p>
            <a:pPr lvl="0" eaLnBrk="1" hangingPunct="1"/>
            <a:r>
              <a:rPr lang="zh-CN" altLang="en-US" dirty="0"/>
              <a:t>执行元件</a:t>
            </a:r>
            <a:r>
              <a:rPr lang="en-US" altLang="zh-CN" dirty="0"/>
              <a:t>:</a:t>
            </a:r>
            <a:r>
              <a:rPr lang="zh-CN" altLang="en-US" dirty="0"/>
              <a:t>直接推动被控对象</a:t>
            </a:r>
            <a:r>
              <a:rPr lang="en-US" altLang="zh-CN" dirty="0"/>
              <a:t>,</a:t>
            </a:r>
            <a:r>
              <a:rPr lang="zh-CN" altLang="en-US" dirty="0"/>
              <a:t>使其被控量发生变化</a:t>
            </a:r>
            <a:r>
              <a:rPr lang="en-US" altLang="zh-CN" dirty="0"/>
              <a:t>;</a:t>
            </a:r>
            <a:endParaRPr lang="en-US" altLang="zh-CN" dirty="0"/>
          </a:p>
          <a:p>
            <a:pPr lvl="0" eaLnBrk="1" hangingPunct="1"/>
            <a:r>
              <a:rPr lang="zh-CN" altLang="en-US" dirty="0"/>
              <a:t>校正元件</a:t>
            </a:r>
            <a:r>
              <a:rPr lang="en-US" altLang="zh-CN" dirty="0"/>
              <a:t>:</a:t>
            </a:r>
            <a:r>
              <a:rPr lang="zh-CN" altLang="en-US" dirty="0"/>
              <a:t>也叫补偿元件</a:t>
            </a:r>
            <a:r>
              <a:rPr lang="en-US" altLang="zh-CN" dirty="0"/>
              <a:t>,</a:t>
            </a:r>
            <a:r>
              <a:rPr lang="zh-CN" altLang="en-US" dirty="0"/>
              <a:t>它是结构或参数便于调整的元部件</a:t>
            </a:r>
            <a:r>
              <a:rPr lang="en-US" altLang="zh-CN" dirty="0"/>
              <a:t>,</a:t>
            </a:r>
            <a:r>
              <a:rPr lang="zh-CN" altLang="en-US" dirty="0"/>
              <a:t>用串联或反馈的方式连接在系统中</a:t>
            </a:r>
            <a:r>
              <a:rPr lang="en-US" altLang="zh-CN" dirty="0"/>
              <a:t>,</a:t>
            </a:r>
            <a:r>
              <a:rPr lang="zh-CN" altLang="en-US" dirty="0"/>
              <a:t>以改善系统的性能</a:t>
            </a:r>
            <a:r>
              <a:rPr lang="en-US" altLang="zh-CN" dirty="0"/>
              <a:t>.</a:t>
            </a:r>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noRot="1" noChangeAspect="1" noTextEdit="1"/>
          </p:cNvSpPr>
          <p:nvPr>
            <p:ph type="sldImg"/>
          </p:nvPr>
        </p:nvSpPr>
        <p:spPr/>
      </p:sp>
      <p:sp>
        <p:nvSpPr>
          <p:cNvPr id="82947" name="Rectangle 3"/>
          <p:cNvSpPr>
            <a:spLocks noGrp="1"/>
          </p:cNvSpPr>
          <p:nvPr>
            <p:ph type="body" idx="1"/>
          </p:nvPr>
        </p:nvSpPr>
        <p:spPr/>
        <p:txBody>
          <a:bodyPr wrap="square" lIns="91440" tIns="45720" rIns="91440" bIns="45720" anchor="t" anchorCtr="0"/>
          <a:p>
            <a:pPr lvl="0" eaLnBrk="1" hangingPunct="1"/>
            <a:r>
              <a:rPr lang="zh-CN" altLang="en-US" dirty="0"/>
              <a:t>为了克服扰动的影响，可以将预知的或测得的扰动折算到系统输入端，对控制量的大小进行修正，这种控制方法称为补偿控制。</a:t>
            </a:r>
            <a:endParaRPr lang="zh-CN" altLang="en-US" dirty="0"/>
          </a:p>
          <a:p>
            <a:pPr lvl="0" eaLnBrk="1" hangingPunct="1"/>
            <a:r>
              <a:rPr lang="zh-CN" altLang="en-US" dirty="0"/>
              <a:t>没有形成信号流程的闭合回路，它是一种开环控制。</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a:spLocks noGrp="1" noRot="1" noChangeAspect="1" noTextEdit="1"/>
          </p:cNvSpPr>
          <p:nvPr>
            <p:ph type="sldImg"/>
          </p:nvPr>
        </p:nvSpPr>
        <p:spPr/>
      </p:sp>
      <p:sp>
        <p:nvSpPr>
          <p:cNvPr id="87043" name="Rectangle 3"/>
          <p:cNvSpPr>
            <a:spLocks noGrp="1"/>
          </p:cNvSpPr>
          <p:nvPr>
            <p:ph type="body" idx="1"/>
          </p:nvPr>
        </p:nvSpPr>
        <p:spPr/>
        <p:txBody>
          <a:bodyPr wrap="square" lIns="91440" tIns="45720" rIns="91440" bIns="45720" anchor="t" anchorCtr="0"/>
          <a:p>
            <a:pPr lvl="0" eaLnBrk="1" hangingPunct="1"/>
            <a:r>
              <a:rPr lang="zh-CN" altLang="en-US" dirty="0"/>
              <a:t>叠加性：当有几个输入信号同时作用于系统时，系统的总输出响应等于每个输入信号单独作用所产生的响应之和；</a:t>
            </a:r>
            <a:endParaRPr lang="zh-CN" altLang="en-US" dirty="0"/>
          </a:p>
          <a:p>
            <a:pPr lvl="0" eaLnBrk="1" hangingPunct="1"/>
            <a:r>
              <a:rPr lang="zh-CN" altLang="en-US" dirty="0"/>
              <a:t>齐次性：当输入信号乘以某一倍数作用于系统时，系统输出响应也在原基础上放大同一倍数。</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noRot="1" noChangeAspect="1" noTextEdit="1"/>
          </p:cNvSpPr>
          <p:nvPr>
            <p:ph type="sldImg"/>
          </p:nvPr>
        </p:nvSpPr>
        <p:spPr/>
      </p:sp>
      <p:sp>
        <p:nvSpPr>
          <p:cNvPr id="14339" name="Rectangle 3"/>
          <p:cNvSpPr>
            <a:spLocks noGrp="1"/>
          </p:cNvSpPr>
          <p:nvPr>
            <p:ph type="body" idx="1"/>
          </p:nvPr>
        </p:nvSpPr>
        <p:spPr/>
        <p:txBody>
          <a:bodyPr wrap="square" lIns="91440" tIns="45720" rIns="91440" bIns="45720" anchor="t" anchorCtr="0"/>
          <a:p>
            <a:pPr lvl="0" eaLnBrk="1" hangingPunct="1"/>
            <a:r>
              <a:rPr lang="zh-CN" altLang="en-US" dirty="0"/>
              <a:t>比如说空调就是一个自动控制系统，空调内部的微电脑通过采集房间温度、湿度等信息与用户设定值进行比较，产生控制信号，调整压缩机电机的转速，控制压缩机的排量，调节制冷量或制热量。</a:t>
            </a:r>
            <a:endParaRPr lang="zh-CN" altLang="en-US" dirty="0"/>
          </a:p>
          <a:p>
            <a:pPr lvl="0" eaLnBrk="1" hangingPunct="1"/>
            <a:r>
              <a:rPr lang="zh-CN" altLang="en-US" dirty="0"/>
              <a:t>用户设定给定量、被控对象是压缩机、控制信号由微电脑产生</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p:txBody>
          <a:bodyPr wrap="square" lIns="91440" tIns="45720" rIns="91440" bIns="45720" anchor="t" anchorCtr="0"/>
          <a:p>
            <a:pPr lvl="0" eaLnBrk="1" hangingPunct="1"/>
            <a:endParaRPr lang="zh-CN" altLang="en-US" dirty="0"/>
          </a:p>
        </p:txBody>
      </p:sp>
      <p:sp>
        <p:nvSpPr>
          <p:cNvPr id="103428"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noRot="1" noChangeAspect="1" noTextEdit="1"/>
          </p:cNvSpPr>
          <p:nvPr>
            <p:ph type="sldImg"/>
          </p:nvPr>
        </p:nvSpPr>
        <p:spPr/>
      </p:sp>
      <p:sp>
        <p:nvSpPr>
          <p:cNvPr id="16387" name="Rectangle 3"/>
          <p:cNvSpPr>
            <a:spLocks noGrp="1"/>
          </p:cNvSpPr>
          <p:nvPr>
            <p:ph type="body" idx="1"/>
          </p:nvPr>
        </p:nvSpPr>
        <p:spPr/>
        <p:txBody>
          <a:bodyPr wrap="square" lIns="91440" tIns="45720" rIns="91440" bIns="45720" anchor="t" anchorCtr="0"/>
          <a:p>
            <a:pPr lvl="0" eaLnBrk="1" hangingPunct="1"/>
            <a:r>
              <a:rPr lang="en-US" altLang="zh-CN" dirty="0"/>
              <a:t>The techniques of Automatic control have been widely used in many areas including aerospace, computer science, missile, air vehicles, mechanical engineering, and so on.</a:t>
            </a:r>
            <a:endParaRPr lang="en-US" altLang="zh-CN" dirty="0"/>
          </a:p>
          <a:p>
            <a:pPr lvl="0" eaLnBrk="1" hangingPunct="1"/>
            <a:r>
              <a:rPr lang="en-US" altLang="zh-CN" dirty="0"/>
              <a:t>Without control systems there could be no manufacturing, no vehicles, no computers, no regulated environment,--in short, no technology. Control systems are what make machines, in the broadest sense of term, function as intended. Control systems are most often based on the principle of feedback, whereby the signal to be controlled is compared to a desired reference signal and the discrepancy used to compute corrective control action. </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noRot="1" noChangeAspect="1" noTextEdit="1"/>
          </p:cNvSpPr>
          <p:nvPr>
            <p:ph type="sldImg"/>
          </p:nvPr>
        </p:nvSpPr>
        <p:spPr/>
      </p:sp>
      <p:sp>
        <p:nvSpPr>
          <p:cNvPr id="18435" name="Rectangle 3"/>
          <p:cNvSpPr>
            <a:spLocks noGrp="1"/>
          </p:cNvSpPr>
          <p:nvPr>
            <p:ph type="body" idx="1"/>
          </p:nvPr>
        </p:nvSpPr>
        <p:spPr/>
        <p:txBody>
          <a:bodyPr wrap="square" lIns="91440" tIns="45720" rIns="91440" bIns="45720" anchor="t" anchorCtr="0"/>
          <a:p>
            <a:pPr lvl="0" eaLnBrk="1" hangingPunct="1"/>
            <a:r>
              <a:rPr lang="zh-CN" altLang="en-US" dirty="0"/>
              <a:t>瓦特在发明了蒸汽机后，发现了很挠头的问题，就是不变的供气量会使他的机器因为外界负荷的变换而产生转速的忽高忽低，外界负荷大了同样的供气量机器的转速就得下降，外界负荷小了同样的供气量机器的转速就要上升。</a:t>
            </a:r>
            <a:br>
              <a:rPr lang="zh-CN" altLang="en-US" dirty="0"/>
            </a:br>
            <a:endParaRPr lang="zh-CN" altLang="en-US" dirty="0"/>
          </a:p>
          <a:p>
            <a:pPr lvl="0" eaLnBrk="1" hangingPunct="1"/>
            <a:r>
              <a:rPr lang="zh-CN" altLang="en-US" dirty="0"/>
              <a:t>要保持无论外界负载怎么变化，转速都要保持恒定，就得不断地随着外界负载的变化而相应地改变供气量的大小，如果靠人工去控制气门显然非常紧张和吃力。</a:t>
            </a:r>
            <a:br>
              <a:rPr lang="zh-CN" altLang="en-US" dirty="0"/>
            </a:br>
            <a:r>
              <a:rPr lang="zh-CN" altLang="en-US" dirty="0"/>
              <a:t>外界负荷大时机器的转速下降由于离心力减小，由于重力的作用滑块下降。相应连接滑块的连杆就开大气门供气量，从而加大机器得输出功力进而机器的转速响应提高。</a:t>
            </a:r>
            <a:br>
              <a:rPr lang="zh-CN" altLang="en-US" dirty="0"/>
            </a:br>
            <a:r>
              <a:rPr lang="zh-CN" altLang="en-US" dirty="0"/>
              <a:t>外界负荷小了机器的转速上升飞铁由于离心力增大克服了自身重力就向外张开，滑块上行相应减少供气量，机器的转速就要下降了。</a:t>
            </a:r>
            <a:br>
              <a:rPr lang="zh-CN" altLang="en-US" dirty="0"/>
            </a:br>
            <a:r>
              <a:rPr lang="zh-CN" altLang="en-US" dirty="0"/>
              <a:t>这样就基本上完成了机器转速无论外界的负荷怎么变化都能保持了基本稳定。</a:t>
            </a:r>
            <a:br>
              <a:rPr lang="zh-CN" altLang="en-US" dirty="0"/>
            </a:br>
            <a:br>
              <a:rPr lang="zh-CN" altLang="en-US" dirty="0"/>
            </a:b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21508"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23556"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25604"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p:txBody>
          <a:bodyPr wrap="square" lIns="91440" tIns="45720" rIns="91440" bIns="45720" anchor="t" anchorCtr="0"/>
          <a:p>
            <a:pPr lvl="0" eaLnBrk="1" hangingPunct="1"/>
            <a:r>
              <a:rPr lang="en-US" altLang="zh-CN" dirty="0"/>
              <a:t>Development trajectory</a:t>
            </a:r>
            <a:endParaRPr lang="zh-CN" altLang="en-US" dirty="0"/>
          </a:p>
        </p:txBody>
      </p:sp>
      <p:sp>
        <p:nvSpPr>
          <p:cNvPr id="27652" name="幻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宋体" panose="02010600030101010101" pitchFamily="2"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transition>
    <p:cover dir="r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defRPr sz="1200">
                <a:solidFill>
                  <a:srgbClr val="898989"/>
                </a:solidFill>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3B2F8A3-EA6D-4659-9064-DC18123E09B9}"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buNone/>
            </a:pPr>
            <a:fld id="{9A0DB2DC-4C9A-4742-B13C-FB6460FD3503}" type="slidenum">
              <a:rPr lang="zh-CN" altLang="en-US" dirty="0"/>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cover dir="rd"/>
  </p:transition>
  <p:hf sldNum="0" hdr="0" ftr="0" dt="0"/>
  <p:txStyles>
    <p:titleStyle>
      <a:lvl1pPr algn="ctr" rtl="0" eaLnBrk="0" fontAlgn="base" hangingPunct="0">
        <a:spcBef>
          <a:spcPct val="0"/>
        </a:spcBef>
        <a:spcAft>
          <a:spcPct val="0"/>
        </a:spcAft>
        <a:defRPr kumimoji="1" sz="4400" kern="1200">
          <a:solidFill>
            <a:schemeClr val="tx1"/>
          </a:solidFill>
          <a:latin typeface="+mj-lt"/>
          <a:ea typeface="+mj-ea"/>
          <a:cs typeface="宋体" panose="02010600030101010101" pitchFamily="2" charset="-122"/>
        </a:defRPr>
      </a:lvl1pPr>
      <a:lvl2pPr algn="ctr"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5.wmf"/><Relationship Id="rId1"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7.emf"/><Relationship Id="rId1"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38.wmf"/><Relationship Id="rId1"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wmf"/><Relationship Id="rId1" Type="http://schemas.openxmlformats.org/officeDocument/2006/relationships/oleObject" Target="../embeddings/oleObject5.bin"/></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43.wmf"/><Relationship Id="rId2" Type="http://schemas.openxmlformats.org/officeDocument/2006/relationships/oleObject" Target="../embeddings/oleObject6.bin"/><Relationship Id="rId1"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7.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45.wmf"/><Relationship Id="rId1" Type="http://schemas.openxmlformats.org/officeDocument/2006/relationships/oleObject" Target="../embeddings/oleObject8.bin"/></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oleObject" Target="../embeddings/oleObject9.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47.wmf"/><Relationship Id="rId1" Type="http://schemas.openxmlformats.org/officeDocument/2006/relationships/oleObject" Target="../embeddings/oleObject10.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48.wmf"/><Relationship Id="rId1" Type="http://schemas.openxmlformats.org/officeDocument/2006/relationships/oleObject" Target="../embeddings/oleObject11.bin"/></Relationships>
</file>

<file path=ppt/slides/_rels/slide67.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7.xml"/><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oleObject" Target="../embeddings/oleObject12.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13" descr="7b0a2020202022776f7264617274223a2022220a7d0a"/>
          <p:cNvSpPr>
            <a:spLocks noGrp="1"/>
          </p:cNvSpPr>
          <p:nvPr>
            <p:ph type="title"/>
          </p:nvPr>
        </p:nvSpPr>
        <p:spPr>
          <a:xfrm>
            <a:off x="395605" y="1988820"/>
            <a:ext cx="8229600" cy="1143000"/>
          </a:xfrm>
        </p:spPr>
        <p:txBody>
          <a:bodyPr vert="horz" wrap="square" lIns="91440" tIns="45720" rIns="91440" bIns="45720" anchor="ctr" anchorCtr="0">
            <a:scene3d>
              <a:camera prst="orthographicFront"/>
              <a:lightRig rig="threePt" dir="t"/>
            </a:scene3d>
          </a:bodyPr>
          <a:p>
            <a:pPr eaLnBrk="1" hangingPunct="1"/>
            <a:r>
              <a:rPr lang="zh-CN" altLang="en-US" sz="6600" b="1" dirty="0">
                <a:ln w="15875"/>
                <a:solidFill>
                  <a:schemeClr val="tx2"/>
                </a:solidFill>
                <a:effectLst/>
                <a:latin typeface="方正魏碑_GBK" panose="02000000000000000000" charset="-122"/>
                <a:ea typeface="方正魏碑_GBK" panose="02000000000000000000" charset="-122"/>
              </a:rPr>
              <a:t>自动控制原理</a:t>
            </a:r>
            <a:endParaRPr lang="zh-CN" altLang="en-US" sz="6600" b="1" dirty="0">
              <a:ln w="15875"/>
              <a:solidFill>
                <a:schemeClr val="tx2"/>
              </a:solidFill>
              <a:effectLst/>
              <a:latin typeface="方正魏碑_GBK" panose="02000000000000000000" charset="-122"/>
              <a:ea typeface="方正魏碑_GBK" panose="02000000000000000000" charset="-122"/>
            </a:endParaRPr>
          </a:p>
        </p:txBody>
      </p:sp>
      <p:sp>
        <p:nvSpPr>
          <p:cNvPr id="6147" name="TextBox 14"/>
          <p:cNvSpPr txBox="1"/>
          <p:nvPr/>
        </p:nvSpPr>
        <p:spPr>
          <a:xfrm>
            <a:off x="5715000" y="2286000"/>
            <a:ext cx="18415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sp>
        <p:nvSpPr>
          <p:cNvPr id="2" name="TextBox 16"/>
          <p:cNvSpPr txBox="1"/>
          <p:nvPr/>
        </p:nvSpPr>
        <p:spPr>
          <a:xfrm>
            <a:off x="-827405" y="3357880"/>
            <a:ext cx="9132570" cy="1383665"/>
          </a:xfrm>
          <a:prstGeom prst="rect">
            <a:avLst/>
          </a:prstGeom>
          <a:noFill/>
        </p:spPr>
        <p:txBody>
          <a:bodyPr wrap="square">
            <a:spAutoFit/>
          </a:bodyPr>
          <a:p>
            <a:pPr marR="0" algn="l" defTabSz="914400" eaLnBrk="1" fontAlgn="auto" hangingPunct="1">
              <a:lnSpc>
                <a:spcPct val="150000"/>
              </a:lnSpc>
              <a:spcBef>
                <a:spcPts val="0"/>
              </a:spcBef>
              <a:spcAft>
                <a:spcPts val="0"/>
              </a:spcAft>
              <a:buClrTx/>
              <a:buSzTx/>
              <a:buFontTx/>
              <a:buNone/>
              <a:defRPr/>
            </a:pPr>
            <a:r>
              <a:rPr kumimoji="0" lang="en-US" altLang="zh-CN" sz="2800" b="1"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                     </a:t>
            </a:r>
            <a:r>
              <a:rPr kumimoji="0" lang="zh-CN" altLang="en-US" sz="2800" b="1"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主讲人：李中美</a:t>
            </a:r>
            <a:endParaRPr kumimoji="0" lang="zh-CN" altLang="en-US" sz="2800" b="1" kern="1200" cap="none" spc="0" normalizeH="0" baseline="0" noProof="0" dirty="0">
              <a:latin typeface="黑体" panose="02010609060101010101" pitchFamily="49" charset="-122"/>
              <a:ea typeface="黑体" panose="02010609060101010101" pitchFamily="49" charset="-122"/>
              <a:cs typeface="黑体" panose="02010609060101010101" pitchFamily="49" charset="-122"/>
            </a:endParaRPr>
          </a:p>
          <a:p>
            <a:pPr marR="0" algn="l" defTabSz="914400" eaLnBrk="1" fontAlgn="auto" hangingPunct="1">
              <a:lnSpc>
                <a:spcPct val="150000"/>
              </a:lnSpc>
              <a:spcBef>
                <a:spcPts val="0"/>
              </a:spcBef>
              <a:spcAft>
                <a:spcPts val="0"/>
              </a:spcAft>
              <a:buClrTx/>
              <a:buSzTx/>
              <a:buFontTx/>
              <a:buNone/>
              <a:defRPr/>
            </a:pPr>
            <a:r>
              <a:rPr kumimoji="0" lang="en-US" altLang="zh-CN" sz="2800" b="1"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                     </a:t>
            </a:r>
            <a:r>
              <a:rPr kumimoji="0" lang="zh-CN" altLang="en-US" sz="2800" b="1"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学</a:t>
            </a:r>
            <a:r>
              <a:rPr kumimoji="0" lang="en-US" altLang="zh-CN" sz="2800" b="1"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  </a:t>
            </a:r>
            <a:r>
              <a:rPr kumimoji="0" lang="zh-CN" altLang="en-US" sz="2800" b="1"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院：信息学院</a:t>
            </a:r>
            <a:endParaRPr kumimoji="0" lang="zh-CN" altLang="en-US" sz="2800" b="1" kern="1200" cap="none" spc="0" normalizeH="0" baseline="0" noProof="0" dirty="0">
              <a:latin typeface="黑体" panose="02010609060101010101" pitchFamily="49" charset="-122"/>
              <a:ea typeface="黑体" panose="02010609060101010101" pitchFamily="49" charset="-122"/>
              <a:cs typeface="黑体" panose="02010609060101010101" pitchFamily="49" charset="-122"/>
            </a:endParaRPr>
          </a:p>
        </p:txBody>
      </p:sp>
      <p:sp>
        <p:nvSpPr>
          <p:cNvPr id="4100" name="Text Box 4"/>
          <p:cNvSpPr txBox="1"/>
          <p:nvPr/>
        </p:nvSpPr>
        <p:spPr>
          <a:xfrm>
            <a:off x="2700338" y="5012690"/>
            <a:ext cx="5643562" cy="768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buFontTx/>
              <a:buNone/>
            </a:pPr>
            <a:r>
              <a:rPr lang="zh-CN" altLang="en-US" sz="2000" b="1" dirty="0">
                <a:solidFill>
                  <a:srgbClr val="C00000"/>
                </a:solidFill>
                <a:latin typeface="Times New Roman" panose="02020603050405020304" pitchFamily="18" charset="0"/>
                <a:cs typeface="Arial" panose="020B0604020202020204" pitchFamily="34" charset="0"/>
              </a:rPr>
              <a:t>办公室：</a:t>
            </a:r>
            <a:r>
              <a:rPr lang="zh-CN" altLang="en-US" sz="2000" b="1" dirty="0">
                <a:solidFill>
                  <a:srgbClr val="C00000"/>
                </a:solidFill>
                <a:latin typeface="宋体" panose="02010600030101010101" pitchFamily="2" charset="-122"/>
                <a:cs typeface="Arial" panose="020B0604020202020204" pitchFamily="34" charset="0"/>
              </a:rPr>
              <a:t>  </a:t>
            </a:r>
            <a:r>
              <a:rPr lang="zh-CN" altLang="en-US" sz="2000" b="1" dirty="0">
                <a:solidFill>
                  <a:srgbClr val="0000FF"/>
                </a:solidFill>
                <a:latin typeface="Times New Roman" panose="02020603050405020304" pitchFamily="18" charset="0"/>
                <a:cs typeface="Arial" panose="020B0604020202020204" pitchFamily="34" charset="0"/>
              </a:rPr>
              <a:t>实验</a:t>
            </a:r>
            <a:r>
              <a:rPr lang="en-US" altLang="zh-CN" sz="2000" b="1" dirty="0">
                <a:solidFill>
                  <a:srgbClr val="0000FF"/>
                </a:solidFill>
                <a:latin typeface="Times New Roman" panose="02020603050405020304" pitchFamily="18" charset="0"/>
                <a:cs typeface="Arial" panose="020B0604020202020204" pitchFamily="34" charset="0"/>
              </a:rPr>
              <a:t>19</a:t>
            </a:r>
            <a:r>
              <a:rPr lang="zh-CN" altLang="en-US" sz="2000" b="1" dirty="0">
                <a:solidFill>
                  <a:srgbClr val="0000FF"/>
                </a:solidFill>
                <a:latin typeface="Times New Roman" panose="02020603050405020304" pitchFamily="18" charset="0"/>
                <a:cs typeface="Arial" panose="020B0604020202020204" pitchFamily="34" charset="0"/>
              </a:rPr>
              <a:t>楼</a:t>
            </a:r>
            <a:r>
              <a:rPr lang="en-US" altLang="zh-CN" sz="2000" b="1" dirty="0">
                <a:solidFill>
                  <a:srgbClr val="0000FF"/>
                </a:solidFill>
                <a:latin typeface="Times New Roman" panose="02020603050405020304" pitchFamily="18" charset="0"/>
                <a:cs typeface="Arial" panose="020B0604020202020204" pitchFamily="34" charset="0"/>
              </a:rPr>
              <a:t>1517</a:t>
            </a:r>
            <a:r>
              <a:rPr lang="zh-CN" altLang="en-US" sz="2000" b="1" dirty="0">
                <a:solidFill>
                  <a:srgbClr val="0000FF"/>
                </a:solidFill>
                <a:latin typeface="Times New Roman" panose="02020603050405020304" pitchFamily="18" charset="0"/>
                <a:cs typeface="Arial" panose="020B0604020202020204" pitchFamily="34" charset="0"/>
              </a:rPr>
              <a:t>室</a:t>
            </a:r>
            <a:endParaRPr lang="zh-CN" altLang="en-US" sz="2000" b="1" dirty="0">
              <a:solidFill>
                <a:srgbClr val="0000FF"/>
              </a:solidFill>
              <a:latin typeface="Times New Roman" panose="02020603050405020304" pitchFamily="18" charset="0"/>
              <a:cs typeface="Arial" panose="020B0604020202020204" pitchFamily="34" charset="0"/>
            </a:endParaRPr>
          </a:p>
          <a:p>
            <a:pPr marL="0" lvl="0" indent="0" eaLnBrk="1" hangingPunct="1">
              <a:buFontTx/>
              <a:buNone/>
            </a:pPr>
            <a:r>
              <a:rPr lang="en-US" altLang="zh-CN" sz="2000" b="1" dirty="0">
                <a:solidFill>
                  <a:srgbClr val="C00000"/>
                </a:solidFill>
                <a:latin typeface="Times New Roman" panose="02020603050405020304" pitchFamily="18" charset="0"/>
                <a:cs typeface="Arial" panose="020B0604020202020204" pitchFamily="34" charset="0"/>
              </a:rPr>
              <a:t>E-mail:</a:t>
            </a:r>
            <a:r>
              <a:rPr lang="zh-CN" altLang="en-US" sz="2000" b="1" dirty="0">
                <a:solidFill>
                  <a:srgbClr val="C00000"/>
                </a:solidFill>
                <a:latin typeface="Times New Roman" panose="02020603050405020304" pitchFamily="18" charset="0"/>
                <a:cs typeface="Arial" panose="020B0604020202020204" pitchFamily="34" charset="0"/>
              </a:rPr>
              <a:t> </a:t>
            </a:r>
            <a:r>
              <a:rPr lang="en-US" altLang="zh-CN" sz="2000" b="1" dirty="0">
                <a:solidFill>
                  <a:srgbClr val="C00000"/>
                </a:solidFill>
                <a:latin typeface="Times New Roman" panose="02020603050405020304" pitchFamily="18" charset="0"/>
                <a:cs typeface="Arial" panose="020B0604020202020204" pitchFamily="34" charset="0"/>
              </a:rPr>
              <a:t>    </a:t>
            </a:r>
            <a:r>
              <a:rPr lang="en-US" altLang="zh-CN" sz="2000" b="1" u="sng" dirty="0">
                <a:solidFill>
                  <a:srgbClr val="0000FF"/>
                </a:solidFill>
                <a:latin typeface="Times New Roman" panose="02020603050405020304" pitchFamily="18" charset="0"/>
                <a:cs typeface="Arial" panose="020B0604020202020204" pitchFamily="34" charset="0"/>
              </a:rPr>
              <a:t>zhongmeili@ecust.edu.cn</a:t>
            </a:r>
            <a:endParaRPr lang="en-US" altLang="zh-CN" sz="2000" b="1" u="sng" dirty="0">
              <a:solidFill>
                <a:srgbClr val="0000FF"/>
              </a:solidFill>
              <a:latin typeface="Times New Roman" panose="02020603050405020304" pitchFamily="18" charset="0"/>
              <a:ea typeface="Arial" panose="020B0604020202020204" pitchFamily="34" charset="0"/>
            </a:endParaRPr>
          </a:p>
        </p:txBody>
      </p:sp>
    </p:spTree>
  </p:cSld>
  <p:clrMapOvr>
    <a:masterClrMapping/>
  </p:clrMapOvr>
  <p:transition>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3"/>
          <p:cNvSpPr>
            <a:spLocks noGrp="1"/>
          </p:cNvSpPr>
          <p:nvPr>
            <p:ph type="title"/>
          </p:nvPr>
        </p:nvSpPr>
        <p:spPr>
          <a:xfrm>
            <a:off x="1692275" y="549275"/>
            <a:ext cx="7043738" cy="519113"/>
          </a:xfrm>
        </p:spPr>
        <p:txBody>
          <a:bodyPr vert="horz" wrap="square" lIns="91440" tIns="45720" rIns="91440" bIns="45720" anchor="ctr" anchorCtr="0">
            <a:spAutoFit/>
          </a:bodyPr>
          <a:p>
            <a:pPr algn="l" eaLnBrk="1" hangingPunct="1"/>
            <a:r>
              <a:rPr lang="en-US" altLang="zh-CN" sz="2800" dirty="0">
                <a:solidFill>
                  <a:srgbClr val="C00000"/>
                </a:solidFill>
              </a:rPr>
              <a:t>2) </a:t>
            </a:r>
            <a:r>
              <a:rPr lang="en-US" altLang="zh-CN" sz="2800" dirty="0">
                <a:solidFill>
                  <a:srgbClr val="C00000"/>
                </a:solidFill>
                <a:latin typeface="Times New Roman" panose="02020603050405020304" pitchFamily="18" charset="0"/>
              </a:rPr>
              <a:t>Principles of Automatic control</a:t>
            </a:r>
            <a:r>
              <a:rPr lang="en-US" altLang="zh-CN" sz="2800" dirty="0">
                <a:solidFill>
                  <a:srgbClr val="C00000"/>
                </a:solidFill>
              </a:rPr>
              <a:t> (</a:t>
            </a:r>
            <a:r>
              <a:rPr lang="zh-CN" altLang="en-US" sz="1800" dirty="0">
                <a:solidFill>
                  <a:srgbClr val="C00000"/>
                </a:solidFill>
                <a:latin typeface="黑体" panose="02010609060101010101" pitchFamily="49" charset="-122"/>
                <a:ea typeface="黑体" panose="02010609060101010101" pitchFamily="49" charset="-122"/>
              </a:rPr>
              <a:t>自动控制理论</a:t>
            </a:r>
            <a:r>
              <a:rPr lang="en-US" altLang="zh-CN" sz="2800" dirty="0">
                <a:solidFill>
                  <a:srgbClr val="C00000"/>
                </a:solidFill>
              </a:rPr>
              <a:t>)</a:t>
            </a:r>
            <a:endParaRPr lang="en-US" altLang="zh-CN" sz="1800" dirty="0">
              <a:solidFill>
                <a:srgbClr val="C00000"/>
              </a:solidFill>
              <a:latin typeface="黑体" panose="02010609060101010101" pitchFamily="49" charset="-122"/>
              <a:ea typeface="黑体" panose="02010609060101010101" pitchFamily="49" charset="-122"/>
            </a:endParaRPr>
          </a:p>
        </p:txBody>
      </p:sp>
      <p:sp>
        <p:nvSpPr>
          <p:cNvPr id="19459" name="矩形 5"/>
          <p:cNvSpPr/>
          <p:nvPr/>
        </p:nvSpPr>
        <p:spPr>
          <a:xfrm>
            <a:off x="1619250" y="1125538"/>
            <a:ext cx="6858000" cy="1920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Char char="Ø"/>
            </a:pPr>
            <a:r>
              <a:rPr lang="en-US" altLang="zh-CN" sz="2000" b="1" dirty="0">
                <a:latin typeface="Times New Roman" panose="02020603050405020304" pitchFamily="18" charset="0"/>
              </a:rPr>
              <a:t>is a </a:t>
            </a:r>
            <a:r>
              <a:rPr lang="en-US" altLang="zh-CN" sz="2000" b="1" dirty="0">
                <a:solidFill>
                  <a:schemeClr val="hlink"/>
                </a:solidFill>
                <a:latin typeface="Times New Roman" panose="02020603050405020304" pitchFamily="18" charset="0"/>
              </a:rPr>
              <a:t>methodology or philosophy</a:t>
            </a:r>
            <a:r>
              <a:rPr lang="en-US" altLang="zh-CN" sz="2000" b="1" dirty="0">
                <a:latin typeface="Times New Roman" panose="02020603050405020304" pitchFamily="18" charset="0"/>
              </a:rPr>
              <a:t> of analyzing and designing a system.</a:t>
            </a:r>
            <a:endParaRPr lang="en-US" altLang="zh-CN" sz="2000" b="1" dirty="0">
              <a:latin typeface="Times New Roman" panose="02020603050405020304" pitchFamily="18" charset="0"/>
            </a:endParaRPr>
          </a:p>
          <a:p>
            <a:pPr marL="0" lvl="0" indent="0" eaLnBrk="1" hangingPunct="1">
              <a:lnSpc>
                <a:spcPct val="150000"/>
              </a:lnSpc>
              <a:spcBef>
                <a:spcPct val="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是研究自动控制系统组成，进行系统分析设计的一般性理论</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是研究自动控制过程共同规律的技术学科</a:t>
            </a:r>
            <a:endParaRPr lang="zh-CN" altLang="en-US" sz="2000" dirty="0">
              <a:latin typeface="黑体" panose="02010609060101010101" pitchFamily="49" charset="-122"/>
              <a:ea typeface="黑体" panose="02010609060101010101" pitchFamily="49" charset="-122"/>
            </a:endParaRPr>
          </a:p>
        </p:txBody>
      </p:sp>
      <p:sp>
        <p:nvSpPr>
          <p:cNvPr id="7" name="矩形 6"/>
          <p:cNvSpPr/>
          <p:nvPr/>
        </p:nvSpPr>
        <p:spPr>
          <a:xfrm>
            <a:off x="1619250" y="3141663"/>
            <a:ext cx="6408738" cy="4762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黑体" panose="02010609060101010101" pitchFamily="49" charset="-122"/>
                <a:ea typeface="黑体" panose="02010609060101010101" pitchFamily="49" charset="-122"/>
              </a:rPr>
              <a:t>3) </a:t>
            </a:r>
            <a:r>
              <a:rPr lang="en-US" altLang="zh-CN" sz="2800" dirty="0">
                <a:solidFill>
                  <a:srgbClr val="C00000"/>
                </a:solidFill>
                <a:latin typeface="Times New Roman" panose="02020603050405020304" pitchFamily="18" charset="0"/>
                <a:ea typeface="黑体" panose="02010609060101010101" pitchFamily="49" charset="-122"/>
              </a:rPr>
              <a:t>Automatic control system(</a:t>
            </a:r>
            <a:r>
              <a:rPr lang="zh-CN" altLang="en-US" sz="1800" b="1" dirty="0">
                <a:solidFill>
                  <a:srgbClr val="C00000"/>
                </a:solidFill>
                <a:latin typeface="Arial" panose="020B0604020202020204" pitchFamily="34" charset="0"/>
                <a:ea typeface="黑体" panose="02010609060101010101" pitchFamily="49" charset="-122"/>
              </a:rPr>
              <a:t>自动控制系统</a:t>
            </a:r>
            <a:r>
              <a:rPr lang="en-US" altLang="zh-CN" sz="2800" dirty="0">
                <a:solidFill>
                  <a:srgbClr val="C00000"/>
                </a:solidFill>
                <a:latin typeface="Times New Roman" panose="02020603050405020304" pitchFamily="18" charset="0"/>
                <a:ea typeface="黑体" panose="02010609060101010101" pitchFamily="49" charset="-122"/>
              </a:rPr>
              <a:t>)</a:t>
            </a:r>
            <a:endParaRPr lang="en-US" altLang="zh-CN" sz="1800" dirty="0">
              <a:solidFill>
                <a:srgbClr val="C00000"/>
              </a:solidFill>
              <a:latin typeface="黑体" panose="02010609060101010101" pitchFamily="49" charset="-122"/>
              <a:ea typeface="黑体" panose="02010609060101010101" pitchFamily="49" charset="-122"/>
            </a:endParaRPr>
          </a:p>
        </p:txBody>
      </p:sp>
      <p:sp>
        <p:nvSpPr>
          <p:cNvPr id="8" name="矩形 7"/>
          <p:cNvSpPr/>
          <p:nvPr/>
        </p:nvSpPr>
        <p:spPr>
          <a:xfrm>
            <a:off x="1547813" y="3933825"/>
            <a:ext cx="6715125" cy="1920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 </a:t>
            </a:r>
            <a:r>
              <a:rPr lang="en-US" altLang="zh-CN" sz="2000" b="1" dirty="0">
                <a:latin typeface="Times New Roman" panose="02020603050405020304" pitchFamily="18" charset="0"/>
                <a:ea typeface="黑体" panose="02010609060101010101" pitchFamily="49" charset="-122"/>
              </a:rPr>
              <a:t>is the </a:t>
            </a:r>
            <a:r>
              <a:rPr lang="en-US" altLang="zh-CN" sz="2000" b="1" dirty="0">
                <a:solidFill>
                  <a:schemeClr val="hlink"/>
                </a:solidFill>
                <a:latin typeface="Times New Roman" panose="02020603050405020304" pitchFamily="18" charset="0"/>
                <a:ea typeface="黑体" panose="02010609060101010101" pitchFamily="49" charset="-122"/>
              </a:rPr>
              <a:t>collection of components</a:t>
            </a:r>
            <a:r>
              <a:rPr lang="en-US" altLang="zh-CN" sz="2000" b="1" dirty="0">
                <a:latin typeface="Times New Roman" panose="02020603050405020304" pitchFamily="18" charset="0"/>
                <a:ea typeface="黑体" panose="02010609060101010101" pitchFamily="49" charset="-122"/>
              </a:rPr>
              <a:t> connected in such a way as to </a:t>
            </a:r>
            <a:r>
              <a:rPr lang="en-US" altLang="zh-CN" sz="2000" b="1" dirty="0">
                <a:solidFill>
                  <a:schemeClr val="hlink"/>
                </a:solidFill>
                <a:latin typeface="Times New Roman" panose="02020603050405020304" pitchFamily="18" charset="0"/>
                <a:ea typeface="黑体" panose="02010609060101010101" pitchFamily="49" charset="-122"/>
              </a:rPr>
              <a:t>achieve a desired goal</a:t>
            </a:r>
            <a:r>
              <a:rPr lang="en-US" altLang="zh-CN" sz="2000" b="1" dirty="0">
                <a:latin typeface="Times New Roman" panose="02020603050405020304" pitchFamily="18" charset="0"/>
                <a:ea typeface="黑体" panose="02010609060101010101" pitchFamily="49" charset="-122"/>
              </a:rPr>
              <a:t> over certain aspects.</a:t>
            </a:r>
            <a:endParaRPr lang="en-US" altLang="zh-CN" sz="2000" b="1" dirty="0">
              <a:latin typeface="Times New Roman" panose="02020603050405020304" pitchFamily="18" charset="0"/>
              <a:ea typeface="黑体" panose="02010609060101010101" pitchFamily="49" charset="-122"/>
            </a:endParaRPr>
          </a:p>
          <a:p>
            <a:pPr marL="0" lvl="0" indent="0" eaLnBrk="1" hangingPunct="1">
              <a:lnSpc>
                <a:spcPct val="150000"/>
              </a:lnSpc>
              <a:spcBef>
                <a:spcPct val="0"/>
              </a:spcBef>
              <a:buFontTx/>
              <a:buNone/>
            </a:pPr>
            <a:r>
              <a:rPr lang="zh-CN" altLang="en-US" sz="2000" dirty="0">
                <a:latin typeface="黑体" panose="02010609060101010101" pitchFamily="49" charset="-122"/>
                <a:ea typeface="黑体" panose="02010609060101010101" pitchFamily="49" charset="-122"/>
              </a:rPr>
              <a:t>是指实现上述控制目的，由相互制约的各部分按一定规律组成的具有特定功能的整体。</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pic>
        <p:nvPicPr>
          <p:cNvPr id="20483" name="图片 2"/>
          <p:cNvPicPr>
            <a:picLocks noChangeAspect="1"/>
          </p:cNvPicPr>
          <p:nvPr/>
        </p:nvPicPr>
        <p:blipFill>
          <a:blip r:embed="rId1"/>
          <a:stretch>
            <a:fillRect/>
          </a:stretch>
        </p:blipFill>
        <p:spPr>
          <a:xfrm>
            <a:off x="1258888" y="1989138"/>
            <a:ext cx="1873250" cy="2608262"/>
          </a:xfrm>
          <a:prstGeom prst="rect">
            <a:avLst/>
          </a:prstGeom>
          <a:noFill/>
          <a:ln w="9525">
            <a:noFill/>
          </a:ln>
        </p:spPr>
      </p:pic>
      <p:sp>
        <p:nvSpPr>
          <p:cNvPr id="20484" name="文本框 3"/>
          <p:cNvSpPr txBox="1"/>
          <p:nvPr/>
        </p:nvSpPr>
        <p:spPr>
          <a:xfrm>
            <a:off x="950913" y="4649788"/>
            <a:ext cx="2489200" cy="8620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瓦特，英国发明家</a:t>
            </a:r>
            <a:endParaRPr lang="en-US" altLang="zh-CN" sz="18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James Watt</a:t>
            </a:r>
            <a:endParaRPr lang="en-US" altLang="zh-CN" sz="1600" dirty="0">
              <a:latin typeface="Arial" panose="020B0604020202020204" pitchFamily="34" charset="0"/>
            </a:endParaRPr>
          </a:p>
          <a:p>
            <a:pPr marL="0" lvl="0" indent="0" algn="ctr">
              <a:spcBef>
                <a:spcPct val="0"/>
              </a:spcBef>
              <a:buFontTx/>
              <a:buNone/>
            </a:pPr>
            <a:r>
              <a:rPr lang="zh-CN" altLang="en-US" sz="1600" dirty="0">
                <a:latin typeface="Arial" panose="020B0604020202020204" pitchFamily="34" charset="0"/>
              </a:rPr>
              <a:t>（</a:t>
            </a:r>
            <a:r>
              <a:rPr lang="en-US" altLang="zh-CN" sz="1600" dirty="0">
                <a:latin typeface="Arial" panose="020B0604020202020204" pitchFamily="34" charset="0"/>
              </a:rPr>
              <a:t>1736.1.19-1819.8.25</a:t>
            </a:r>
            <a:r>
              <a:rPr lang="zh-CN" altLang="en-US" sz="1600" dirty="0">
                <a:latin typeface="Arial" panose="020B0604020202020204" pitchFamily="34" charset="0"/>
              </a:rPr>
              <a:t>）</a:t>
            </a:r>
            <a:endParaRPr lang="zh-CN" altLang="en-US" sz="1600" dirty="0">
              <a:latin typeface="Arial" panose="020B0604020202020204" pitchFamily="34" charset="0"/>
            </a:endParaRPr>
          </a:p>
        </p:txBody>
      </p:sp>
      <p:pic>
        <p:nvPicPr>
          <p:cNvPr id="7" name="Picture 3"/>
          <p:cNvPicPr>
            <a:picLocks noChangeAspect="1" noChangeArrowheads="1"/>
          </p:cNvPicPr>
          <p:nvPr/>
        </p:nvPicPr>
        <p:blipFill>
          <a:blip r:embed="rId2" cstate="print"/>
          <a:srcRect/>
          <a:stretch>
            <a:fillRect/>
          </a:stretch>
        </p:blipFill>
        <p:spPr bwMode="auto">
          <a:xfrm>
            <a:off x="4549205" y="1988840"/>
            <a:ext cx="4130874" cy="3953497"/>
          </a:xfrm>
          <a:prstGeom prst="rect">
            <a:avLst/>
          </a:prstGeom>
          <a:noFill/>
          <a:ln w="12700">
            <a:solidFill>
              <a:schemeClr val="tx1"/>
            </a:solidFill>
          </a:ln>
          <a:effectLst>
            <a:outerShdw blurRad="50800" dist="38100" dir="2700000" algn="tl" rotWithShape="0">
              <a:schemeClr val="tx1">
                <a:lumMod val="65000"/>
                <a:lumOff val="35000"/>
              </a:schemeClr>
            </a:outerShdw>
          </a:effectLst>
          <a:scene3d>
            <a:camera prst="obliqueTopLeft"/>
            <a:lightRig rig="threePt" dir="t"/>
          </a:scene3d>
        </p:spPr>
      </p:pic>
      <p:sp>
        <p:nvSpPr>
          <p:cNvPr id="20486" name="文本框 5"/>
          <p:cNvSpPr txBox="1"/>
          <p:nvPr/>
        </p:nvSpPr>
        <p:spPr>
          <a:xfrm>
            <a:off x="1042988" y="5661025"/>
            <a:ext cx="249396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spcBef>
                <a:spcPct val="0"/>
              </a:spcBef>
              <a:buFontTx/>
              <a:buNone/>
            </a:pPr>
            <a:r>
              <a:rPr lang="en-US" altLang="zh-CN" sz="2000" dirty="0">
                <a:latin typeface="黑体" panose="02010609060101010101" pitchFamily="49" charset="-122"/>
                <a:ea typeface="黑体" panose="02010609060101010101" pitchFamily="49" charset="-122"/>
              </a:rPr>
              <a:t>1788</a:t>
            </a:r>
            <a:r>
              <a:rPr lang="zh-CN" altLang="en-US" sz="2000" dirty="0">
                <a:latin typeface="黑体" panose="02010609060101010101" pitchFamily="49" charset="-122"/>
                <a:ea typeface="黑体" panose="02010609060101010101" pitchFamily="49" charset="-122"/>
              </a:rPr>
              <a:t>年：离心调速机</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pic>
        <p:nvPicPr>
          <p:cNvPr id="22531" name="图片 2"/>
          <p:cNvPicPr>
            <a:picLocks noChangeAspect="1"/>
          </p:cNvPicPr>
          <p:nvPr/>
        </p:nvPicPr>
        <p:blipFill>
          <a:blip r:embed="rId1"/>
          <a:stretch>
            <a:fillRect/>
          </a:stretch>
        </p:blipFill>
        <p:spPr>
          <a:xfrm>
            <a:off x="1258888" y="1989138"/>
            <a:ext cx="1873250" cy="2608262"/>
          </a:xfrm>
          <a:prstGeom prst="rect">
            <a:avLst/>
          </a:prstGeom>
          <a:noFill/>
          <a:ln w="9525">
            <a:noFill/>
          </a:ln>
        </p:spPr>
      </p:pic>
      <p:sp>
        <p:nvSpPr>
          <p:cNvPr id="22532" name="文本框 3"/>
          <p:cNvSpPr txBox="1"/>
          <p:nvPr/>
        </p:nvSpPr>
        <p:spPr>
          <a:xfrm>
            <a:off x="950913" y="4649788"/>
            <a:ext cx="2489200" cy="8620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瓦特，英国发明家</a:t>
            </a:r>
            <a:endParaRPr lang="en-US" altLang="zh-CN" sz="18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James Watt</a:t>
            </a:r>
            <a:endParaRPr lang="en-US" altLang="zh-CN" sz="1600" dirty="0">
              <a:latin typeface="Arial" panose="020B0604020202020204" pitchFamily="34" charset="0"/>
            </a:endParaRPr>
          </a:p>
          <a:p>
            <a:pPr marL="0" lvl="0" indent="0" algn="ctr">
              <a:spcBef>
                <a:spcPct val="0"/>
              </a:spcBef>
              <a:buFontTx/>
              <a:buNone/>
            </a:pPr>
            <a:r>
              <a:rPr lang="zh-CN" altLang="en-US" sz="1600" dirty="0">
                <a:latin typeface="Arial" panose="020B0604020202020204" pitchFamily="34" charset="0"/>
              </a:rPr>
              <a:t>（</a:t>
            </a:r>
            <a:r>
              <a:rPr lang="en-US" altLang="zh-CN" sz="1600" dirty="0">
                <a:latin typeface="Arial" panose="020B0604020202020204" pitchFamily="34" charset="0"/>
              </a:rPr>
              <a:t>1736.1.19-1819.8.25</a:t>
            </a:r>
            <a:r>
              <a:rPr lang="zh-CN" altLang="en-US" sz="1600" dirty="0">
                <a:latin typeface="Arial" panose="020B0604020202020204" pitchFamily="34" charset="0"/>
              </a:rPr>
              <a:t>）</a:t>
            </a:r>
            <a:endParaRPr lang="zh-CN" altLang="en-US" sz="1600" dirty="0">
              <a:latin typeface="Arial" panose="020B0604020202020204" pitchFamily="34" charset="0"/>
            </a:endParaRPr>
          </a:p>
        </p:txBody>
      </p:sp>
      <p:sp>
        <p:nvSpPr>
          <p:cNvPr id="22533" name="文本框 5"/>
          <p:cNvSpPr txBox="1"/>
          <p:nvPr/>
        </p:nvSpPr>
        <p:spPr>
          <a:xfrm>
            <a:off x="1038225" y="5573713"/>
            <a:ext cx="4545013" cy="942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1788</a:t>
            </a:r>
            <a:r>
              <a:rPr lang="zh-CN" altLang="en-US" sz="2000" dirty="0">
                <a:latin typeface="黑体" panose="02010609060101010101" pitchFamily="49" charset="-122"/>
                <a:ea typeface="黑体" panose="02010609060101010101" pitchFamily="49" charset="-122"/>
              </a:rPr>
              <a:t>年：离心调速机</a:t>
            </a:r>
            <a:endParaRPr lang="en-US" altLang="zh-CN" sz="2000" dirty="0">
              <a:latin typeface="黑体" panose="02010609060101010101" pitchFamily="49" charset="-122"/>
              <a:ea typeface="黑体" panose="02010609060101010101" pitchFamily="49" charset="-122"/>
            </a:endParaRPr>
          </a:p>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1868</a:t>
            </a:r>
            <a:r>
              <a:rPr lang="zh-CN" altLang="en-US" sz="2000" dirty="0">
                <a:latin typeface="黑体" panose="02010609060101010101" pitchFamily="49" charset="-122"/>
                <a:ea typeface="黑体" panose="02010609060101010101" pitchFamily="49" charset="-122"/>
              </a:rPr>
              <a:t>年：分析蒸汽机调速机稳定性问题</a:t>
            </a:r>
            <a:endParaRPr lang="zh-CN" altLang="en-US" sz="2000" dirty="0">
              <a:latin typeface="黑体" panose="02010609060101010101" pitchFamily="49" charset="-122"/>
              <a:ea typeface="黑体" panose="02010609060101010101" pitchFamily="49" charset="-122"/>
            </a:endParaRPr>
          </a:p>
        </p:txBody>
      </p:sp>
      <p:pic>
        <p:nvPicPr>
          <p:cNvPr id="22534" name="图片 4"/>
          <p:cNvPicPr>
            <a:picLocks noChangeAspect="1"/>
          </p:cNvPicPr>
          <p:nvPr/>
        </p:nvPicPr>
        <p:blipFill>
          <a:blip r:embed="rId2"/>
          <a:stretch>
            <a:fillRect/>
          </a:stretch>
        </p:blipFill>
        <p:spPr>
          <a:xfrm>
            <a:off x="4716463" y="1984375"/>
            <a:ext cx="1871662" cy="2620963"/>
          </a:xfrm>
          <a:prstGeom prst="rect">
            <a:avLst/>
          </a:prstGeom>
          <a:noFill/>
          <a:ln w="9525">
            <a:noFill/>
          </a:ln>
        </p:spPr>
      </p:pic>
      <p:sp>
        <p:nvSpPr>
          <p:cNvPr id="22535" name="矩形 7"/>
          <p:cNvSpPr/>
          <p:nvPr/>
        </p:nvSpPr>
        <p:spPr>
          <a:xfrm>
            <a:off x="3322638" y="4605338"/>
            <a:ext cx="4572000" cy="12017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麦克斯韦，英国物理学家</a:t>
            </a:r>
            <a:endParaRPr lang="en-US" altLang="zh-CN" sz="1800" dirty="0">
              <a:latin typeface="Arial" panose="020B0604020202020204" pitchFamily="34" charset="0"/>
            </a:endParaRPr>
          </a:p>
          <a:p>
            <a:pPr marL="0" lvl="0" indent="0" algn="ctr">
              <a:spcBef>
                <a:spcPct val="0"/>
              </a:spcBef>
              <a:buFontTx/>
              <a:buNone/>
            </a:pPr>
            <a:r>
              <a:rPr lang="en-US" altLang="zh-CN" sz="1800" dirty="0">
                <a:latin typeface="Arial" panose="020B0604020202020204" pitchFamily="34" charset="0"/>
              </a:rPr>
              <a:t>James Clerk Maxwell</a:t>
            </a:r>
            <a:endParaRPr lang="en-US" altLang="zh-CN" sz="1800" dirty="0">
              <a:latin typeface="Arial" panose="020B0604020202020204" pitchFamily="34" charset="0"/>
            </a:endParaRPr>
          </a:p>
          <a:p>
            <a:pPr marL="0" lvl="0" indent="0" algn="ctr">
              <a:spcBef>
                <a:spcPct val="0"/>
              </a:spcBef>
              <a:buFontTx/>
              <a:buNone/>
            </a:pPr>
            <a:r>
              <a:rPr lang="en-US" altLang="zh-CN" sz="1800" dirty="0">
                <a:latin typeface="Arial" panose="020B0604020202020204" pitchFamily="34" charset="0"/>
              </a:rPr>
              <a:t>1831〜1879</a:t>
            </a:r>
            <a:endParaRPr lang="en-US" altLang="zh-CN" sz="1800" dirty="0">
              <a:latin typeface="Arial" panose="020B0604020202020204" pitchFamily="34" charset="0"/>
            </a:endParaRPr>
          </a:p>
          <a:p>
            <a:pPr marL="0" lvl="0" indent="0" algn="ctr">
              <a:spcBef>
                <a:spcPct val="0"/>
              </a:spcBef>
              <a:buFontTx/>
              <a:buNone/>
            </a:pPr>
            <a:endParaRPr lang="zh-CN" altLang="en-US" sz="1800" dirty="0">
              <a:latin typeface="Arial" panose="020B060402020202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24579" name="文本框 3"/>
          <p:cNvSpPr txBox="1"/>
          <p:nvPr/>
        </p:nvSpPr>
        <p:spPr>
          <a:xfrm>
            <a:off x="950913" y="4324350"/>
            <a:ext cx="2032000" cy="8620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劳斯，英国数学家</a:t>
            </a:r>
            <a:endParaRPr lang="en-US" altLang="zh-CN" sz="18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Edward John Routh</a:t>
            </a:r>
            <a:endParaRPr lang="en-US" altLang="zh-CN" sz="1600" dirty="0">
              <a:latin typeface="Arial" panose="020B0604020202020204" pitchFamily="34" charset="0"/>
            </a:endParaRPr>
          </a:p>
          <a:p>
            <a:pPr marL="0" lvl="0" indent="0" algn="ctr">
              <a:spcBef>
                <a:spcPct val="0"/>
              </a:spcBef>
              <a:buFontTx/>
              <a:buNone/>
            </a:pPr>
            <a:r>
              <a:rPr lang="zh-CN" altLang="en-US" sz="1600" dirty="0">
                <a:latin typeface="Arial" panose="020B0604020202020204" pitchFamily="34" charset="0"/>
              </a:rPr>
              <a:t>（</a:t>
            </a:r>
            <a:r>
              <a:rPr lang="en-US" altLang="zh-CN" sz="1600" dirty="0">
                <a:latin typeface="Arial" panose="020B0604020202020204" pitchFamily="34" charset="0"/>
              </a:rPr>
              <a:t>1832-1907</a:t>
            </a:r>
            <a:r>
              <a:rPr lang="zh-CN" altLang="en-US" sz="1600" dirty="0">
                <a:latin typeface="Arial" panose="020B0604020202020204" pitchFamily="34" charset="0"/>
              </a:rPr>
              <a:t>）</a:t>
            </a:r>
            <a:endParaRPr lang="zh-CN" altLang="en-US" sz="1600" dirty="0">
              <a:latin typeface="Arial" panose="020B0604020202020204" pitchFamily="34" charset="0"/>
            </a:endParaRPr>
          </a:p>
        </p:txBody>
      </p:sp>
      <p:sp>
        <p:nvSpPr>
          <p:cNvPr id="24580" name="文本框 5"/>
          <p:cNvSpPr txBox="1"/>
          <p:nvPr/>
        </p:nvSpPr>
        <p:spPr>
          <a:xfrm>
            <a:off x="827088" y="5229225"/>
            <a:ext cx="4032250"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1877</a:t>
            </a:r>
            <a:r>
              <a:rPr lang="zh-CN" altLang="en-US" sz="2000" dirty="0">
                <a:latin typeface="黑体" panose="02010609060101010101" pitchFamily="49" charset="-122"/>
                <a:ea typeface="黑体" panose="02010609060101010101" pitchFamily="49" charset="-122"/>
              </a:rPr>
              <a:t>年：系统稳定性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劳斯判据</a:t>
            </a:r>
            <a:endParaRPr lang="en-US" altLang="zh-CN" sz="2000" dirty="0">
              <a:latin typeface="黑体" panose="02010609060101010101" pitchFamily="49" charset="-122"/>
              <a:ea typeface="黑体" panose="02010609060101010101" pitchFamily="49" charset="-122"/>
            </a:endParaRPr>
          </a:p>
        </p:txBody>
      </p:sp>
      <p:pic>
        <p:nvPicPr>
          <p:cNvPr id="24581" name="图片 6"/>
          <p:cNvPicPr>
            <a:picLocks noChangeAspect="1"/>
          </p:cNvPicPr>
          <p:nvPr/>
        </p:nvPicPr>
        <p:blipFill>
          <a:blip r:embed="rId1"/>
          <a:stretch>
            <a:fillRect/>
          </a:stretch>
        </p:blipFill>
        <p:spPr>
          <a:xfrm>
            <a:off x="958850" y="1830388"/>
            <a:ext cx="1885950" cy="2387600"/>
          </a:xfrm>
          <a:prstGeom prst="rect">
            <a:avLst/>
          </a:prstGeom>
          <a:noFill/>
          <a:ln w="9525">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26627" name="文本框 3"/>
          <p:cNvSpPr txBox="1"/>
          <p:nvPr/>
        </p:nvSpPr>
        <p:spPr>
          <a:xfrm>
            <a:off x="950913" y="4324350"/>
            <a:ext cx="2032000" cy="8620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劳斯，英国数学家</a:t>
            </a:r>
            <a:endParaRPr lang="en-US" altLang="zh-CN" sz="18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Edward John Routh</a:t>
            </a:r>
            <a:endParaRPr lang="en-US" altLang="zh-CN" sz="1600" dirty="0">
              <a:latin typeface="Arial" panose="020B0604020202020204" pitchFamily="34" charset="0"/>
            </a:endParaRPr>
          </a:p>
          <a:p>
            <a:pPr marL="0" lvl="0" indent="0" algn="ctr">
              <a:spcBef>
                <a:spcPct val="0"/>
              </a:spcBef>
              <a:buFontTx/>
              <a:buNone/>
            </a:pPr>
            <a:r>
              <a:rPr lang="zh-CN" altLang="en-US" sz="1600" dirty="0">
                <a:latin typeface="Arial" panose="020B0604020202020204" pitchFamily="34" charset="0"/>
              </a:rPr>
              <a:t>（</a:t>
            </a:r>
            <a:r>
              <a:rPr lang="en-US" altLang="zh-CN" sz="1600" dirty="0">
                <a:latin typeface="Arial" panose="020B0604020202020204" pitchFamily="34" charset="0"/>
              </a:rPr>
              <a:t>1832-1907</a:t>
            </a:r>
            <a:r>
              <a:rPr lang="zh-CN" altLang="en-US" sz="1600" dirty="0">
                <a:latin typeface="Arial" panose="020B0604020202020204" pitchFamily="34" charset="0"/>
              </a:rPr>
              <a:t>）</a:t>
            </a:r>
            <a:endParaRPr lang="zh-CN" altLang="en-US" sz="1600" dirty="0">
              <a:latin typeface="Arial" panose="020B0604020202020204" pitchFamily="34" charset="0"/>
            </a:endParaRPr>
          </a:p>
        </p:txBody>
      </p:sp>
      <p:sp>
        <p:nvSpPr>
          <p:cNvPr id="26628" name="文本框 5"/>
          <p:cNvSpPr txBox="1"/>
          <p:nvPr/>
        </p:nvSpPr>
        <p:spPr>
          <a:xfrm>
            <a:off x="827088" y="5229225"/>
            <a:ext cx="4545012" cy="942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1877</a:t>
            </a:r>
            <a:r>
              <a:rPr lang="zh-CN" altLang="en-US" sz="2000" dirty="0">
                <a:latin typeface="黑体" panose="02010609060101010101" pitchFamily="49" charset="-122"/>
                <a:ea typeface="黑体" panose="02010609060101010101" pitchFamily="49" charset="-122"/>
              </a:rPr>
              <a:t>年：系统稳定性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劳斯判据</a:t>
            </a:r>
            <a:endParaRPr lang="en-US" altLang="zh-CN" sz="2000" dirty="0">
              <a:latin typeface="黑体" panose="02010609060101010101" pitchFamily="49" charset="-122"/>
              <a:ea typeface="黑体" panose="02010609060101010101" pitchFamily="49" charset="-122"/>
            </a:endParaRPr>
          </a:p>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1895</a:t>
            </a:r>
            <a:r>
              <a:rPr lang="zh-CN" altLang="en-US" sz="2000" dirty="0">
                <a:latin typeface="黑体" panose="02010609060101010101" pitchFamily="49" charset="-122"/>
                <a:ea typeface="黑体" panose="02010609060101010101" pitchFamily="49" charset="-122"/>
              </a:rPr>
              <a:t>年：系统稳定性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古尔维茨判据</a:t>
            </a:r>
            <a:endParaRPr lang="en-US" altLang="zh-CN" sz="2000" dirty="0">
              <a:latin typeface="黑体" panose="02010609060101010101" pitchFamily="49" charset="-122"/>
              <a:ea typeface="黑体" panose="02010609060101010101" pitchFamily="49" charset="-122"/>
            </a:endParaRPr>
          </a:p>
        </p:txBody>
      </p:sp>
      <p:sp>
        <p:nvSpPr>
          <p:cNvPr id="26629" name="矩形 7"/>
          <p:cNvSpPr/>
          <p:nvPr/>
        </p:nvSpPr>
        <p:spPr>
          <a:xfrm>
            <a:off x="3063875" y="4340225"/>
            <a:ext cx="3192463" cy="8620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古尔维茨，德国数学学家</a:t>
            </a:r>
            <a:endParaRPr lang="en-US" altLang="zh-CN" sz="18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Adolf Hurwitz</a:t>
            </a:r>
            <a:endParaRPr lang="en-US" altLang="zh-CN" sz="16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(1859.3-1919.11)</a:t>
            </a:r>
            <a:endParaRPr lang="zh-CN" altLang="en-US" sz="1600" dirty="0">
              <a:latin typeface="Arial" panose="020B0604020202020204" pitchFamily="34" charset="0"/>
            </a:endParaRPr>
          </a:p>
        </p:txBody>
      </p:sp>
      <p:pic>
        <p:nvPicPr>
          <p:cNvPr id="26630" name="图片 6"/>
          <p:cNvPicPr>
            <a:picLocks noChangeAspect="1"/>
          </p:cNvPicPr>
          <p:nvPr/>
        </p:nvPicPr>
        <p:blipFill>
          <a:blip r:embed="rId1"/>
          <a:stretch>
            <a:fillRect/>
          </a:stretch>
        </p:blipFill>
        <p:spPr>
          <a:xfrm>
            <a:off x="958850" y="1830388"/>
            <a:ext cx="1885950" cy="2387600"/>
          </a:xfrm>
          <a:prstGeom prst="rect">
            <a:avLst/>
          </a:prstGeom>
          <a:noFill/>
          <a:ln w="9525">
            <a:noFill/>
          </a:ln>
        </p:spPr>
      </p:pic>
      <p:pic>
        <p:nvPicPr>
          <p:cNvPr id="26631" name="图片 9"/>
          <p:cNvPicPr>
            <a:picLocks noChangeAspect="1"/>
          </p:cNvPicPr>
          <p:nvPr/>
        </p:nvPicPr>
        <p:blipFill>
          <a:blip r:embed="rId2"/>
          <a:stretch>
            <a:fillRect/>
          </a:stretch>
        </p:blipFill>
        <p:spPr>
          <a:xfrm>
            <a:off x="3851275" y="1838325"/>
            <a:ext cx="1847850" cy="2395538"/>
          </a:xfrm>
          <a:prstGeom prst="rect">
            <a:avLst/>
          </a:prstGeom>
          <a:noFill/>
          <a:ln w="9525">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28675" name="文本框 3"/>
          <p:cNvSpPr txBox="1"/>
          <p:nvPr/>
        </p:nvSpPr>
        <p:spPr>
          <a:xfrm>
            <a:off x="950913" y="4324350"/>
            <a:ext cx="2032000" cy="8620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劳斯，英国数学家</a:t>
            </a:r>
            <a:endParaRPr lang="en-US" altLang="zh-CN" sz="18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Edward John Routh</a:t>
            </a:r>
            <a:endParaRPr lang="en-US" altLang="zh-CN" sz="1600" dirty="0">
              <a:latin typeface="Arial" panose="020B0604020202020204" pitchFamily="34" charset="0"/>
            </a:endParaRPr>
          </a:p>
          <a:p>
            <a:pPr marL="0" lvl="0" indent="0" algn="ctr">
              <a:spcBef>
                <a:spcPct val="0"/>
              </a:spcBef>
              <a:buFontTx/>
              <a:buNone/>
            </a:pPr>
            <a:r>
              <a:rPr lang="zh-CN" altLang="en-US" sz="1600" dirty="0">
                <a:latin typeface="Arial" panose="020B0604020202020204" pitchFamily="34" charset="0"/>
              </a:rPr>
              <a:t>（</a:t>
            </a:r>
            <a:r>
              <a:rPr lang="en-US" altLang="zh-CN" sz="1600" dirty="0">
                <a:latin typeface="Arial" panose="020B0604020202020204" pitchFamily="34" charset="0"/>
              </a:rPr>
              <a:t>1832-1907</a:t>
            </a:r>
            <a:r>
              <a:rPr lang="zh-CN" altLang="en-US" sz="1600" dirty="0">
                <a:latin typeface="Arial" panose="020B0604020202020204" pitchFamily="34" charset="0"/>
              </a:rPr>
              <a:t>）</a:t>
            </a:r>
            <a:endParaRPr lang="zh-CN" altLang="en-US" sz="1600" dirty="0">
              <a:latin typeface="Arial" panose="020B0604020202020204" pitchFamily="34" charset="0"/>
            </a:endParaRPr>
          </a:p>
        </p:txBody>
      </p:sp>
      <p:sp>
        <p:nvSpPr>
          <p:cNvPr id="28676" name="文本框 5"/>
          <p:cNvSpPr txBox="1"/>
          <p:nvPr/>
        </p:nvSpPr>
        <p:spPr>
          <a:xfrm>
            <a:off x="827088" y="5229225"/>
            <a:ext cx="4802187" cy="14049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1877</a:t>
            </a:r>
            <a:r>
              <a:rPr lang="zh-CN" altLang="en-US" sz="2000" dirty="0">
                <a:latin typeface="黑体" panose="02010609060101010101" pitchFamily="49" charset="-122"/>
                <a:ea typeface="黑体" panose="02010609060101010101" pitchFamily="49" charset="-122"/>
              </a:rPr>
              <a:t>年：系统稳定性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劳斯判据</a:t>
            </a:r>
            <a:endParaRPr lang="en-US" altLang="zh-CN" sz="2000" dirty="0">
              <a:latin typeface="黑体" panose="02010609060101010101" pitchFamily="49" charset="-122"/>
              <a:ea typeface="黑体" panose="02010609060101010101" pitchFamily="49" charset="-122"/>
            </a:endParaRPr>
          </a:p>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1895</a:t>
            </a:r>
            <a:r>
              <a:rPr lang="zh-CN" altLang="en-US" sz="2000" dirty="0">
                <a:latin typeface="黑体" panose="02010609060101010101" pitchFamily="49" charset="-122"/>
                <a:ea typeface="黑体" panose="02010609060101010101" pitchFamily="49" charset="-122"/>
              </a:rPr>
              <a:t>年：系统稳定性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古尔维茨判据</a:t>
            </a:r>
            <a:endParaRPr lang="en-US" altLang="zh-CN" sz="2000" dirty="0">
              <a:latin typeface="黑体" panose="02010609060101010101" pitchFamily="49" charset="-122"/>
              <a:ea typeface="黑体" panose="02010609060101010101" pitchFamily="49" charset="-122"/>
            </a:endParaRPr>
          </a:p>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1892</a:t>
            </a:r>
            <a:r>
              <a:rPr lang="zh-CN" altLang="en-US" sz="2000" dirty="0">
                <a:latin typeface="黑体" panose="02010609060101010101" pitchFamily="49" charset="-122"/>
                <a:ea typeface="黑体" panose="02010609060101010101" pitchFamily="49" charset="-122"/>
              </a:rPr>
              <a:t>年：系统稳定性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李雅普诺夫方法</a:t>
            </a:r>
            <a:endParaRPr lang="en-US" altLang="zh-CN" sz="2000" dirty="0">
              <a:latin typeface="黑体" panose="02010609060101010101" pitchFamily="49" charset="-122"/>
              <a:ea typeface="黑体" panose="02010609060101010101" pitchFamily="49" charset="-122"/>
            </a:endParaRPr>
          </a:p>
        </p:txBody>
      </p:sp>
      <p:sp>
        <p:nvSpPr>
          <p:cNvPr id="28677" name="矩形 7"/>
          <p:cNvSpPr/>
          <p:nvPr/>
        </p:nvSpPr>
        <p:spPr>
          <a:xfrm>
            <a:off x="3063875" y="4340225"/>
            <a:ext cx="3192463" cy="8620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古尔维茨，德国数学学家</a:t>
            </a:r>
            <a:endParaRPr lang="en-US" altLang="zh-CN" sz="18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Adolf Hurwitz</a:t>
            </a:r>
            <a:endParaRPr lang="en-US" altLang="zh-CN" sz="16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(1859.3-1919.11)</a:t>
            </a:r>
            <a:endParaRPr lang="zh-CN" altLang="en-US" sz="1600" dirty="0">
              <a:latin typeface="Arial" panose="020B0604020202020204" pitchFamily="34" charset="0"/>
            </a:endParaRPr>
          </a:p>
        </p:txBody>
      </p:sp>
      <p:pic>
        <p:nvPicPr>
          <p:cNvPr id="28678" name="图片 6"/>
          <p:cNvPicPr>
            <a:picLocks noChangeAspect="1"/>
          </p:cNvPicPr>
          <p:nvPr/>
        </p:nvPicPr>
        <p:blipFill>
          <a:blip r:embed="rId1"/>
          <a:stretch>
            <a:fillRect/>
          </a:stretch>
        </p:blipFill>
        <p:spPr>
          <a:xfrm>
            <a:off x="958850" y="1830388"/>
            <a:ext cx="1885950" cy="2387600"/>
          </a:xfrm>
          <a:prstGeom prst="rect">
            <a:avLst/>
          </a:prstGeom>
          <a:noFill/>
          <a:ln w="9525">
            <a:noFill/>
          </a:ln>
        </p:spPr>
      </p:pic>
      <p:pic>
        <p:nvPicPr>
          <p:cNvPr id="28679" name="图片 9"/>
          <p:cNvPicPr>
            <a:picLocks noChangeAspect="1"/>
          </p:cNvPicPr>
          <p:nvPr/>
        </p:nvPicPr>
        <p:blipFill>
          <a:blip r:embed="rId2"/>
          <a:stretch>
            <a:fillRect/>
          </a:stretch>
        </p:blipFill>
        <p:spPr>
          <a:xfrm>
            <a:off x="3851275" y="1838325"/>
            <a:ext cx="1847850" cy="2395538"/>
          </a:xfrm>
          <a:prstGeom prst="rect">
            <a:avLst/>
          </a:prstGeom>
          <a:noFill/>
          <a:ln w="9525">
            <a:noFill/>
          </a:ln>
        </p:spPr>
      </p:pic>
      <p:pic>
        <p:nvPicPr>
          <p:cNvPr id="28680" name="图片 11"/>
          <p:cNvPicPr>
            <a:picLocks noChangeAspect="1"/>
          </p:cNvPicPr>
          <p:nvPr/>
        </p:nvPicPr>
        <p:blipFill>
          <a:blip r:embed="rId3"/>
          <a:stretch>
            <a:fillRect/>
          </a:stretch>
        </p:blipFill>
        <p:spPr>
          <a:xfrm>
            <a:off x="6804025" y="1812925"/>
            <a:ext cx="1744663" cy="2379663"/>
          </a:xfrm>
          <a:prstGeom prst="rect">
            <a:avLst/>
          </a:prstGeom>
          <a:noFill/>
          <a:ln w="9525">
            <a:noFill/>
          </a:ln>
        </p:spPr>
      </p:pic>
      <p:sp>
        <p:nvSpPr>
          <p:cNvPr id="28681" name="矩形 13"/>
          <p:cNvSpPr/>
          <p:nvPr/>
        </p:nvSpPr>
        <p:spPr>
          <a:xfrm>
            <a:off x="5805488" y="4357688"/>
            <a:ext cx="3482975" cy="8620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李雅普诺夫，俄国数学学家</a:t>
            </a:r>
            <a:endParaRPr lang="en-US" altLang="zh-CN" sz="18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Aleksandr Mikhailovich Lyapunov</a:t>
            </a:r>
            <a:endParaRPr lang="en-US" altLang="zh-CN" sz="14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(1857-1918.11)</a:t>
            </a:r>
            <a:endParaRPr lang="zh-CN" altLang="en-US" sz="1600" dirty="0">
              <a:latin typeface="Arial" panose="020B0604020202020204"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30723" name="文本框 3"/>
          <p:cNvSpPr txBox="1"/>
          <p:nvPr/>
        </p:nvSpPr>
        <p:spPr>
          <a:xfrm>
            <a:off x="604838" y="4324350"/>
            <a:ext cx="2724150" cy="8620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奈奎斯特，美国物理学家</a:t>
            </a:r>
            <a:endParaRPr lang="en-US" altLang="zh-CN" sz="18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H.Nyquist</a:t>
            </a:r>
            <a:endParaRPr lang="en-US" altLang="zh-CN" sz="1600" dirty="0">
              <a:latin typeface="Arial" panose="020B0604020202020204" pitchFamily="34" charset="0"/>
            </a:endParaRPr>
          </a:p>
          <a:p>
            <a:pPr marL="0" lvl="0" indent="0" algn="ctr">
              <a:spcBef>
                <a:spcPct val="0"/>
              </a:spcBef>
              <a:buFontTx/>
              <a:buNone/>
            </a:pPr>
            <a:r>
              <a:rPr lang="zh-CN" altLang="en-US" sz="1600" dirty="0">
                <a:latin typeface="Arial" panose="020B0604020202020204" pitchFamily="34" charset="0"/>
              </a:rPr>
              <a:t>（</a:t>
            </a:r>
            <a:r>
              <a:rPr lang="en-US" altLang="zh-CN" sz="1600" dirty="0">
                <a:latin typeface="Arial" panose="020B0604020202020204" pitchFamily="34" charset="0"/>
              </a:rPr>
              <a:t>1889.2-1976.4</a:t>
            </a:r>
            <a:r>
              <a:rPr lang="zh-CN" altLang="en-US" sz="1600" dirty="0">
                <a:latin typeface="Arial" panose="020B0604020202020204" pitchFamily="34" charset="0"/>
              </a:rPr>
              <a:t>）</a:t>
            </a:r>
            <a:endParaRPr lang="zh-CN" altLang="en-US" sz="1600" dirty="0">
              <a:latin typeface="Arial" panose="020B0604020202020204" pitchFamily="34" charset="0"/>
            </a:endParaRPr>
          </a:p>
        </p:txBody>
      </p:sp>
      <p:sp>
        <p:nvSpPr>
          <p:cNvPr id="30724" name="文本框 5"/>
          <p:cNvSpPr txBox="1"/>
          <p:nvPr/>
        </p:nvSpPr>
        <p:spPr>
          <a:xfrm>
            <a:off x="827088" y="5229225"/>
            <a:ext cx="4545012"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1932</a:t>
            </a:r>
            <a:r>
              <a:rPr lang="zh-CN" altLang="en-US" sz="2000" dirty="0">
                <a:latin typeface="黑体" panose="02010609060101010101" pitchFamily="49" charset="-122"/>
                <a:ea typeface="黑体" panose="02010609060101010101" pitchFamily="49" charset="-122"/>
              </a:rPr>
              <a:t>年：系统稳定性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奈奎斯特判据</a:t>
            </a:r>
            <a:endParaRPr lang="en-US" altLang="zh-CN" sz="2000" dirty="0">
              <a:latin typeface="黑体" panose="02010609060101010101" pitchFamily="49" charset="-122"/>
              <a:ea typeface="黑体" panose="02010609060101010101" pitchFamily="49" charset="-122"/>
            </a:endParaRPr>
          </a:p>
        </p:txBody>
      </p:sp>
      <p:pic>
        <p:nvPicPr>
          <p:cNvPr id="30725" name="图片 2"/>
          <p:cNvPicPr>
            <a:picLocks noChangeAspect="1"/>
          </p:cNvPicPr>
          <p:nvPr/>
        </p:nvPicPr>
        <p:blipFill>
          <a:blip r:embed="rId1"/>
          <a:stretch>
            <a:fillRect/>
          </a:stretch>
        </p:blipFill>
        <p:spPr>
          <a:xfrm>
            <a:off x="950913" y="1838325"/>
            <a:ext cx="1931987" cy="2395538"/>
          </a:xfrm>
          <a:prstGeom prst="rect">
            <a:avLst/>
          </a:prstGeom>
          <a:noFill/>
          <a:ln w="9525">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32771" name="文本框 3"/>
          <p:cNvSpPr txBox="1"/>
          <p:nvPr/>
        </p:nvSpPr>
        <p:spPr>
          <a:xfrm>
            <a:off x="604838" y="4324350"/>
            <a:ext cx="2724150" cy="8620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奈奎斯特，美国物理学家</a:t>
            </a:r>
            <a:endParaRPr lang="en-US" altLang="zh-CN" sz="18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H.Nyquist</a:t>
            </a:r>
            <a:endParaRPr lang="en-US" altLang="zh-CN" sz="1600" dirty="0">
              <a:latin typeface="Arial" panose="020B0604020202020204" pitchFamily="34" charset="0"/>
            </a:endParaRPr>
          </a:p>
          <a:p>
            <a:pPr marL="0" lvl="0" indent="0" algn="ctr">
              <a:spcBef>
                <a:spcPct val="0"/>
              </a:spcBef>
              <a:buFontTx/>
              <a:buNone/>
            </a:pPr>
            <a:r>
              <a:rPr lang="zh-CN" altLang="en-US" sz="1600" dirty="0">
                <a:latin typeface="Arial" panose="020B0604020202020204" pitchFamily="34" charset="0"/>
              </a:rPr>
              <a:t>（</a:t>
            </a:r>
            <a:r>
              <a:rPr lang="en-US" altLang="zh-CN" sz="1600" dirty="0">
                <a:latin typeface="Arial" panose="020B0604020202020204" pitchFamily="34" charset="0"/>
              </a:rPr>
              <a:t>1889.2-1976.4</a:t>
            </a:r>
            <a:r>
              <a:rPr lang="zh-CN" altLang="en-US" sz="1600" dirty="0">
                <a:latin typeface="Arial" panose="020B0604020202020204" pitchFamily="34" charset="0"/>
              </a:rPr>
              <a:t>）</a:t>
            </a:r>
            <a:endParaRPr lang="zh-CN" altLang="en-US" sz="1600" dirty="0">
              <a:latin typeface="Arial" panose="020B0604020202020204" pitchFamily="34" charset="0"/>
            </a:endParaRPr>
          </a:p>
        </p:txBody>
      </p:sp>
      <p:sp>
        <p:nvSpPr>
          <p:cNvPr id="32772" name="文本框 5"/>
          <p:cNvSpPr txBox="1"/>
          <p:nvPr/>
        </p:nvSpPr>
        <p:spPr>
          <a:xfrm>
            <a:off x="827088" y="5229225"/>
            <a:ext cx="4545012" cy="942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1932</a:t>
            </a:r>
            <a:r>
              <a:rPr lang="zh-CN" altLang="en-US" sz="2000" dirty="0">
                <a:latin typeface="黑体" panose="02010609060101010101" pitchFamily="49" charset="-122"/>
                <a:ea typeface="黑体" panose="02010609060101010101" pitchFamily="49" charset="-122"/>
              </a:rPr>
              <a:t>年：系统稳定性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奈奎斯特判据</a:t>
            </a:r>
            <a:endParaRPr lang="en-US" altLang="zh-CN" sz="2000" dirty="0">
              <a:latin typeface="黑体" panose="02010609060101010101" pitchFamily="49" charset="-122"/>
              <a:ea typeface="黑体" panose="02010609060101010101" pitchFamily="49" charset="-122"/>
            </a:endParaRPr>
          </a:p>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1938</a:t>
            </a:r>
            <a:r>
              <a:rPr lang="zh-CN" altLang="en-US" sz="2000" dirty="0">
                <a:latin typeface="黑体" panose="02010609060101010101" pitchFamily="49" charset="-122"/>
                <a:ea typeface="黑体" panose="02010609060101010101" pitchFamily="49" charset="-122"/>
              </a:rPr>
              <a:t>年：频域分析、校正方法</a:t>
            </a:r>
            <a:endParaRPr lang="en-US" altLang="zh-CN" sz="2000" dirty="0">
              <a:latin typeface="黑体" panose="02010609060101010101" pitchFamily="49" charset="-122"/>
              <a:ea typeface="黑体" panose="02010609060101010101" pitchFamily="49" charset="-122"/>
            </a:endParaRPr>
          </a:p>
        </p:txBody>
      </p:sp>
      <p:sp>
        <p:nvSpPr>
          <p:cNvPr id="32773" name="矩形 7"/>
          <p:cNvSpPr/>
          <p:nvPr/>
        </p:nvSpPr>
        <p:spPr>
          <a:xfrm>
            <a:off x="3063875" y="4340225"/>
            <a:ext cx="3192463" cy="8921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伯德，美国科学家</a:t>
            </a:r>
            <a:endParaRPr lang="en-US" altLang="zh-CN" sz="16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H.W.Bode</a:t>
            </a:r>
            <a:endParaRPr lang="en-US" altLang="zh-CN" sz="16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(1905.12-1982.6)</a:t>
            </a:r>
            <a:endParaRPr lang="zh-CN" altLang="en-US" sz="1600" dirty="0">
              <a:latin typeface="Arial" panose="020B0604020202020204" pitchFamily="34" charset="0"/>
            </a:endParaRPr>
          </a:p>
        </p:txBody>
      </p:sp>
      <p:sp>
        <p:nvSpPr>
          <p:cNvPr id="32774" name="矩形 13"/>
          <p:cNvSpPr/>
          <p:nvPr/>
        </p:nvSpPr>
        <p:spPr>
          <a:xfrm>
            <a:off x="5805488" y="4357688"/>
            <a:ext cx="3482975" cy="8302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尼柯尔斯，美国控制工程师</a:t>
            </a:r>
            <a:endParaRPr lang="en-US" altLang="zh-CN" sz="18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N.B.Nichols</a:t>
            </a:r>
            <a:endParaRPr lang="en-US" altLang="zh-CN" sz="14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(1914-1997.4)</a:t>
            </a:r>
            <a:endParaRPr lang="zh-CN" altLang="en-US" sz="1600" dirty="0">
              <a:latin typeface="Arial" panose="020B0604020202020204" pitchFamily="34" charset="0"/>
            </a:endParaRPr>
          </a:p>
        </p:txBody>
      </p:sp>
      <p:pic>
        <p:nvPicPr>
          <p:cNvPr id="32775" name="图片 2"/>
          <p:cNvPicPr>
            <a:picLocks noChangeAspect="1"/>
          </p:cNvPicPr>
          <p:nvPr/>
        </p:nvPicPr>
        <p:blipFill>
          <a:blip r:embed="rId1"/>
          <a:stretch>
            <a:fillRect/>
          </a:stretch>
        </p:blipFill>
        <p:spPr>
          <a:xfrm>
            <a:off x="950913" y="1838325"/>
            <a:ext cx="1931987" cy="2395538"/>
          </a:xfrm>
          <a:prstGeom prst="rect">
            <a:avLst/>
          </a:prstGeom>
          <a:noFill/>
          <a:ln w="9525">
            <a:noFill/>
          </a:ln>
        </p:spPr>
      </p:pic>
      <p:pic>
        <p:nvPicPr>
          <p:cNvPr id="32776" name="图片 4"/>
          <p:cNvPicPr>
            <a:picLocks noChangeAspect="1"/>
          </p:cNvPicPr>
          <p:nvPr/>
        </p:nvPicPr>
        <p:blipFill>
          <a:blip r:embed="rId2"/>
          <a:stretch>
            <a:fillRect/>
          </a:stretch>
        </p:blipFill>
        <p:spPr>
          <a:xfrm>
            <a:off x="3746500" y="1838325"/>
            <a:ext cx="1863725" cy="2379663"/>
          </a:xfrm>
          <a:prstGeom prst="rect">
            <a:avLst/>
          </a:prstGeom>
          <a:noFill/>
          <a:ln w="9525">
            <a:noFill/>
          </a:ln>
        </p:spPr>
      </p:pic>
      <p:pic>
        <p:nvPicPr>
          <p:cNvPr id="32777" name="图片 10"/>
          <p:cNvPicPr>
            <a:picLocks noChangeAspect="1"/>
          </p:cNvPicPr>
          <p:nvPr/>
        </p:nvPicPr>
        <p:blipFill>
          <a:blip r:embed="rId3"/>
          <a:stretch>
            <a:fillRect/>
          </a:stretch>
        </p:blipFill>
        <p:spPr>
          <a:xfrm>
            <a:off x="6535738" y="1838325"/>
            <a:ext cx="1873250" cy="2379663"/>
          </a:xfrm>
          <a:prstGeom prst="rect">
            <a:avLst/>
          </a:prstGeom>
          <a:noFill/>
          <a:ln w="9525">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34819" name="文本框 5"/>
          <p:cNvSpPr txBox="1"/>
          <p:nvPr/>
        </p:nvSpPr>
        <p:spPr>
          <a:xfrm>
            <a:off x="827088" y="5229225"/>
            <a:ext cx="2214880" cy="5530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1948</a:t>
            </a:r>
            <a:r>
              <a:rPr lang="zh-CN" altLang="en-US" sz="2000" dirty="0">
                <a:latin typeface="黑体" panose="02010609060101010101" pitchFamily="49" charset="-122"/>
                <a:ea typeface="黑体" panose="02010609060101010101" pitchFamily="49" charset="-122"/>
              </a:rPr>
              <a:t>年：根轨迹</a:t>
            </a:r>
            <a:r>
              <a:rPr lang="zh-CN" altLang="en-US" sz="2000" dirty="0">
                <a:latin typeface="黑体" panose="02010609060101010101" pitchFamily="49" charset="-122"/>
                <a:ea typeface="黑体" panose="02010609060101010101" pitchFamily="49" charset="-122"/>
              </a:rPr>
              <a:t>法</a:t>
            </a:r>
            <a:endParaRPr lang="zh-CN" altLang="en-US" sz="2000" dirty="0">
              <a:latin typeface="黑体" panose="02010609060101010101" pitchFamily="49" charset="-122"/>
              <a:ea typeface="黑体" panose="02010609060101010101" pitchFamily="49" charset="-122"/>
            </a:endParaRPr>
          </a:p>
        </p:txBody>
      </p:sp>
      <p:sp>
        <p:nvSpPr>
          <p:cNvPr id="34820" name="矩形 13"/>
          <p:cNvSpPr/>
          <p:nvPr/>
        </p:nvSpPr>
        <p:spPr>
          <a:xfrm>
            <a:off x="323850" y="4368800"/>
            <a:ext cx="3481388" cy="8318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埃文斯，美国控制工程师</a:t>
            </a:r>
            <a:endParaRPr lang="en-US" altLang="zh-CN" sz="18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Walter Richard Evans</a:t>
            </a:r>
            <a:endParaRPr lang="en-US" altLang="zh-CN" sz="14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(1920.1-1999.7)</a:t>
            </a:r>
            <a:endParaRPr lang="zh-CN" altLang="en-US" sz="1600" dirty="0">
              <a:latin typeface="Arial" panose="020B0604020202020204" pitchFamily="34" charset="0"/>
            </a:endParaRPr>
          </a:p>
        </p:txBody>
      </p:sp>
      <p:pic>
        <p:nvPicPr>
          <p:cNvPr id="34821" name="图片 9"/>
          <p:cNvPicPr>
            <a:picLocks noChangeAspect="1"/>
          </p:cNvPicPr>
          <p:nvPr/>
        </p:nvPicPr>
        <p:blipFill>
          <a:blip r:embed="rId1"/>
          <a:stretch>
            <a:fillRect/>
          </a:stretch>
        </p:blipFill>
        <p:spPr>
          <a:xfrm>
            <a:off x="996950" y="1844675"/>
            <a:ext cx="1939925" cy="2317750"/>
          </a:xfrm>
          <a:prstGeom prst="rect">
            <a:avLst/>
          </a:prstGeom>
          <a:noFill/>
          <a:ln w="9525">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36867" name="文本框 5"/>
          <p:cNvSpPr txBox="1"/>
          <p:nvPr/>
        </p:nvSpPr>
        <p:spPr>
          <a:xfrm>
            <a:off x="827088" y="5229225"/>
            <a:ext cx="3230880" cy="5530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1948</a:t>
            </a:r>
            <a:r>
              <a:rPr lang="zh-CN" altLang="en-US" sz="2000" dirty="0">
                <a:latin typeface="黑体" panose="02010609060101010101" pitchFamily="49" charset="-122"/>
                <a:ea typeface="黑体" panose="02010609060101010101" pitchFamily="49" charset="-122"/>
              </a:rPr>
              <a:t>年：根轨迹</a:t>
            </a:r>
            <a:r>
              <a:rPr lang="zh-CN" altLang="en-US" sz="2000" dirty="0">
                <a:latin typeface="黑体" panose="02010609060101010101" pitchFamily="49" charset="-122"/>
                <a:ea typeface="黑体" panose="02010609060101010101" pitchFamily="49" charset="-122"/>
              </a:rPr>
              <a:t>法，控制论</a:t>
            </a:r>
            <a:endParaRPr lang="en-US" altLang="zh-CN" sz="2000" dirty="0">
              <a:latin typeface="黑体" panose="02010609060101010101" pitchFamily="49" charset="-122"/>
              <a:ea typeface="黑体" panose="02010609060101010101" pitchFamily="49" charset="-122"/>
            </a:endParaRPr>
          </a:p>
        </p:txBody>
      </p:sp>
      <p:sp>
        <p:nvSpPr>
          <p:cNvPr id="36868" name="矩形 7"/>
          <p:cNvSpPr/>
          <p:nvPr/>
        </p:nvSpPr>
        <p:spPr>
          <a:xfrm>
            <a:off x="3805238" y="4327525"/>
            <a:ext cx="3503612" cy="8620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维纳，美国数学家、控制科学家</a:t>
            </a:r>
            <a:endParaRPr lang="en-US" altLang="zh-CN" sz="16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N. Wiener</a:t>
            </a:r>
            <a:endParaRPr lang="en-US" altLang="zh-CN" sz="16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(1894.11-1964.3)</a:t>
            </a:r>
            <a:endParaRPr lang="zh-CN" altLang="en-US" sz="1600" dirty="0">
              <a:latin typeface="Arial" panose="020B0604020202020204" pitchFamily="34" charset="0"/>
            </a:endParaRPr>
          </a:p>
        </p:txBody>
      </p:sp>
      <p:sp>
        <p:nvSpPr>
          <p:cNvPr id="36869" name="矩形 13"/>
          <p:cNvSpPr/>
          <p:nvPr/>
        </p:nvSpPr>
        <p:spPr>
          <a:xfrm>
            <a:off x="323850" y="4368800"/>
            <a:ext cx="3481388" cy="8318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800" dirty="0">
                <a:latin typeface="Arial" panose="020B0604020202020204" pitchFamily="34" charset="0"/>
              </a:rPr>
              <a:t>埃文斯，美国控制工程师</a:t>
            </a:r>
            <a:endParaRPr lang="en-US" altLang="zh-CN" sz="18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Walter Richard Evans</a:t>
            </a:r>
            <a:endParaRPr lang="en-US" altLang="zh-CN" sz="1400" dirty="0">
              <a:latin typeface="Arial" panose="020B0604020202020204" pitchFamily="34" charset="0"/>
            </a:endParaRPr>
          </a:p>
          <a:p>
            <a:pPr marL="0" lvl="0" indent="0" algn="ctr">
              <a:spcBef>
                <a:spcPct val="0"/>
              </a:spcBef>
              <a:buFontTx/>
              <a:buNone/>
            </a:pPr>
            <a:r>
              <a:rPr lang="en-US" altLang="zh-CN" sz="1600" dirty="0">
                <a:latin typeface="Arial" panose="020B0604020202020204" pitchFamily="34" charset="0"/>
              </a:rPr>
              <a:t>(1920.1-1999.7)</a:t>
            </a:r>
            <a:endParaRPr lang="zh-CN" altLang="en-US" sz="1600" dirty="0">
              <a:latin typeface="Arial" panose="020B0604020202020204" pitchFamily="34" charset="0"/>
            </a:endParaRPr>
          </a:p>
        </p:txBody>
      </p:sp>
      <p:pic>
        <p:nvPicPr>
          <p:cNvPr id="36870" name="图片 9"/>
          <p:cNvPicPr>
            <a:picLocks noChangeAspect="1"/>
          </p:cNvPicPr>
          <p:nvPr/>
        </p:nvPicPr>
        <p:blipFill>
          <a:blip r:embed="rId1"/>
          <a:stretch>
            <a:fillRect/>
          </a:stretch>
        </p:blipFill>
        <p:spPr>
          <a:xfrm>
            <a:off x="996950" y="1844675"/>
            <a:ext cx="1939925" cy="2317750"/>
          </a:xfrm>
          <a:prstGeom prst="rect">
            <a:avLst/>
          </a:prstGeom>
          <a:noFill/>
          <a:ln w="9525">
            <a:noFill/>
          </a:ln>
        </p:spPr>
      </p:pic>
      <p:pic>
        <p:nvPicPr>
          <p:cNvPr id="36871" name="图片 12"/>
          <p:cNvPicPr>
            <a:picLocks noChangeAspect="1"/>
          </p:cNvPicPr>
          <p:nvPr/>
        </p:nvPicPr>
        <p:blipFill>
          <a:blip r:embed="rId2"/>
          <a:stretch>
            <a:fillRect/>
          </a:stretch>
        </p:blipFill>
        <p:spPr>
          <a:xfrm>
            <a:off x="4402138" y="1844675"/>
            <a:ext cx="1939925" cy="2311400"/>
          </a:xfrm>
          <a:prstGeom prst="rect">
            <a:avLst/>
          </a:prstGeom>
          <a:noFill/>
          <a:ln w="9525">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13" descr="7b0a2020202022776f7264617274223a2022220a7d0a"/>
          <p:cNvSpPr>
            <a:spLocks noGrp="1"/>
          </p:cNvSpPr>
          <p:nvPr>
            <p:ph type="title"/>
          </p:nvPr>
        </p:nvSpPr>
        <p:spPr>
          <a:xfrm>
            <a:off x="714375" y="285750"/>
            <a:ext cx="8229600" cy="1143000"/>
          </a:xfrm>
        </p:spPr>
        <p:txBody>
          <a:bodyPr vert="horz" wrap="square" lIns="91440" tIns="45720" rIns="91440" bIns="45720" anchor="ctr" anchorCtr="0">
            <a:scene3d>
              <a:camera prst="orthographicFront"/>
              <a:lightRig rig="threePt" dir="t"/>
            </a:scene3d>
          </a:bodyPr>
          <a:p>
            <a:pPr eaLnBrk="1" hangingPunct="1"/>
            <a:r>
              <a:rPr lang="zh-CN" altLang="en-US" sz="4800" b="1" dirty="0">
                <a:ln w="15875"/>
                <a:solidFill>
                  <a:schemeClr val="tx2"/>
                </a:solidFill>
                <a:effectLst/>
                <a:latin typeface="方正魏碑_GBK" panose="02000000000000000000" charset="-122"/>
                <a:ea typeface="方正魏碑_GBK" panose="02000000000000000000" charset="-122"/>
              </a:rPr>
              <a:t>自动控制原理</a:t>
            </a:r>
            <a:endParaRPr lang="zh-CN" altLang="en-US" sz="4800" b="1" dirty="0">
              <a:ln w="15875"/>
              <a:solidFill>
                <a:schemeClr val="tx2"/>
              </a:solidFill>
              <a:effectLst/>
              <a:latin typeface="方正魏碑_GBK" panose="02000000000000000000" charset="-122"/>
              <a:ea typeface="方正魏碑_GBK" panose="02000000000000000000" charset="-122"/>
            </a:endParaRPr>
          </a:p>
        </p:txBody>
      </p:sp>
      <p:sp>
        <p:nvSpPr>
          <p:cNvPr id="6147" name="TextBox 14"/>
          <p:cNvSpPr txBox="1"/>
          <p:nvPr/>
        </p:nvSpPr>
        <p:spPr>
          <a:xfrm>
            <a:off x="5715000" y="2286000"/>
            <a:ext cx="18415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sp>
        <p:nvSpPr>
          <p:cNvPr id="6148" name="TextBox 15"/>
          <p:cNvSpPr txBox="1"/>
          <p:nvPr/>
        </p:nvSpPr>
        <p:spPr>
          <a:xfrm>
            <a:off x="642938" y="1857693"/>
            <a:ext cx="483235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800" b="1" dirty="0">
                <a:solidFill>
                  <a:srgbClr val="C00000"/>
                </a:solidFill>
                <a:latin typeface="黑体" panose="02010609060101010101" pitchFamily="49" charset="-122"/>
                <a:ea typeface="黑体" panose="02010609060101010101" pitchFamily="49" charset="-122"/>
              </a:rPr>
              <a:t>第一章  自动控制的一般</a:t>
            </a:r>
            <a:r>
              <a:rPr lang="zh-CN" altLang="en-US" sz="2800" b="1" dirty="0">
                <a:solidFill>
                  <a:srgbClr val="C00000"/>
                </a:solidFill>
                <a:latin typeface="黑体" panose="02010609060101010101" pitchFamily="49" charset="-122"/>
                <a:ea typeface="黑体" panose="02010609060101010101" pitchFamily="49" charset="-122"/>
              </a:rPr>
              <a:t>概念</a:t>
            </a:r>
            <a:endParaRPr lang="zh-CN" altLang="en-US" sz="2800" b="1" dirty="0">
              <a:solidFill>
                <a:srgbClr val="C00000"/>
              </a:solidFill>
              <a:latin typeface="黑体" panose="02010609060101010101" pitchFamily="49" charset="-122"/>
              <a:ea typeface="黑体" panose="02010609060101010101" pitchFamily="49" charset="-122"/>
            </a:endParaRPr>
          </a:p>
        </p:txBody>
      </p:sp>
      <p:sp>
        <p:nvSpPr>
          <p:cNvPr id="17" name="TextBox 16"/>
          <p:cNvSpPr txBox="1"/>
          <p:nvPr/>
        </p:nvSpPr>
        <p:spPr>
          <a:xfrm>
            <a:off x="1073150" y="2357438"/>
            <a:ext cx="8143875" cy="3969385"/>
          </a:xfrm>
          <a:prstGeom prst="rect">
            <a:avLst/>
          </a:prstGeom>
          <a:noFill/>
        </p:spPr>
        <p:txBody>
          <a:bodyPr>
            <a:spAutoFit/>
          </a:bodyPr>
          <a:lstStyle/>
          <a:p>
            <a:pPr marR="0" defTabSz="914400" eaLnBrk="1" fontAlgn="auto" hangingPunct="1">
              <a:lnSpc>
                <a:spcPct val="150000"/>
              </a:lnSpc>
              <a:spcBef>
                <a:spcPts val="0"/>
              </a:spcBef>
              <a:spcAft>
                <a:spcPts val="0"/>
              </a:spcAft>
              <a:buClrTx/>
              <a:buSzTx/>
              <a:buFontTx/>
              <a:buNone/>
              <a:defRPr/>
            </a:pPr>
            <a:r>
              <a:rPr kumimoji="0" lang="en-US" sz="2400" b="1" kern="1200" cap="none" spc="0" normalizeH="0" baseline="0" noProof="0" dirty="0">
                <a:latin typeface="+mj-ea"/>
                <a:ea typeface="+mj-ea"/>
                <a:cs typeface="+mn-cs"/>
              </a:rPr>
              <a:t>1.1 </a:t>
            </a:r>
            <a:r>
              <a:rPr kumimoji="0" lang="zh-CN" altLang="en-US" sz="2400" b="1" kern="1200" cap="none" spc="0" normalizeH="0" baseline="0" noProof="0" dirty="0">
                <a:latin typeface="+mj-ea"/>
                <a:ea typeface="+mj-ea"/>
                <a:cs typeface="+mn-cs"/>
              </a:rPr>
              <a:t>引言</a:t>
            </a:r>
            <a:endParaRPr kumimoji="0" lang="en-US" sz="2400" b="1" kern="1200" cap="none" spc="0" normalizeH="0" baseline="0" noProof="0" dirty="0">
              <a:latin typeface="+mj-ea"/>
              <a:ea typeface="+mj-ea"/>
              <a:cs typeface="+mn-cs"/>
            </a:endParaRPr>
          </a:p>
          <a:p>
            <a:pPr marR="0" defTabSz="914400" eaLnBrk="1" fontAlgn="auto" hangingPunct="1">
              <a:lnSpc>
                <a:spcPct val="150000"/>
              </a:lnSpc>
              <a:spcBef>
                <a:spcPts val="0"/>
              </a:spcBef>
              <a:spcAft>
                <a:spcPts val="0"/>
              </a:spcAft>
              <a:buClrTx/>
              <a:buSzTx/>
              <a:buFontTx/>
              <a:buNone/>
              <a:defRPr/>
            </a:pPr>
            <a:r>
              <a:rPr kumimoji="0" lang="en-US" sz="2400" b="1" kern="1200" cap="none" spc="0" normalizeH="0" baseline="0" noProof="0" dirty="0">
                <a:latin typeface="+mj-ea"/>
                <a:ea typeface="+mj-ea"/>
                <a:cs typeface="+mn-cs"/>
              </a:rPr>
              <a:t>1.2 </a:t>
            </a:r>
            <a:r>
              <a:rPr kumimoji="0" lang="zh-CN" altLang="en-US" sz="2400" b="1" kern="1200" cap="none" spc="0" normalizeH="0" baseline="0" noProof="0" dirty="0">
                <a:latin typeface="+mj-ea"/>
                <a:ea typeface="+mj-ea"/>
                <a:cs typeface="+mn-cs"/>
              </a:rPr>
              <a:t>自动控制理论发展概述</a:t>
            </a:r>
            <a:endParaRPr kumimoji="0" lang="en-US" sz="2400" b="1" kern="1200" cap="none" spc="0" normalizeH="0" baseline="0" noProof="0" dirty="0">
              <a:latin typeface="+mj-ea"/>
              <a:ea typeface="+mj-ea"/>
              <a:cs typeface="+mn-cs"/>
            </a:endParaRPr>
          </a:p>
          <a:p>
            <a:pPr marR="0" defTabSz="914400" eaLnBrk="1" fontAlgn="auto" hangingPunct="1">
              <a:lnSpc>
                <a:spcPct val="150000"/>
              </a:lnSpc>
              <a:spcBef>
                <a:spcPts val="0"/>
              </a:spcBef>
              <a:spcAft>
                <a:spcPts val="0"/>
              </a:spcAft>
              <a:buClrTx/>
              <a:buSzTx/>
              <a:buFontTx/>
              <a:buNone/>
              <a:defRPr/>
            </a:pPr>
            <a:r>
              <a:rPr kumimoji="0" lang="en-US" sz="2400" b="1" kern="1200" cap="none" spc="0" normalizeH="0" baseline="0" noProof="0" dirty="0">
                <a:solidFill>
                  <a:schemeClr val="tx1"/>
                </a:solidFill>
                <a:latin typeface="+mj-ea"/>
                <a:ea typeface="+mj-ea"/>
                <a:cs typeface="+mn-cs"/>
              </a:rPr>
              <a:t>1.3 </a:t>
            </a:r>
            <a:r>
              <a:rPr kumimoji="0" lang="zh-CN" altLang="en-US" sz="2400" b="1" kern="1200" cap="none" spc="0" normalizeH="0" baseline="0" noProof="0" dirty="0">
                <a:solidFill>
                  <a:schemeClr val="tx1"/>
                </a:solidFill>
                <a:latin typeface="+mj-ea"/>
                <a:ea typeface="+mj-ea"/>
                <a:cs typeface="+mn-cs"/>
              </a:rPr>
              <a:t>自动控制和自动控制系统的基本概念</a:t>
            </a:r>
            <a:endParaRPr kumimoji="0" lang="en-US" sz="2400" b="1" kern="1200" cap="none" spc="0" normalizeH="0" baseline="0" noProof="0" dirty="0">
              <a:solidFill>
                <a:schemeClr val="tx1"/>
              </a:solidFill>
              <a:latin typeface="+mj-ea"/>
              <a:ea typeface="+mj-ea"/>
              <a:cs typeface="+mn-cs"/>
            </a:endParaRPr>
          </a:p>
          <a:p>
            <a:pPr marR="0" defTabSz="914400" eaLnBrk="1" fontAlgn="auto" hangingPunct="1">
              <a:lnSpc>
                <a:spcPct val="150000"/>
              </a:lnSpc>
              <a:spcBef>
                <a:spcPts val="0"/>
              </a:spcBef>
              <a:spcAft>
                <a:spcPts val="0"/>
              </a:spcAft>
              <a:buClrTx/>
              <a:buSzTx/>
              <a:buFontTx/>
              <a:buNone/>
              <a:defRPr/>
            </a:pPr>
            <a:r>
              <a:rPr lang="en-US" sz="2400" b="1" noProof="0" dirty="0">
                <a:latin typeface="+mj-ea"/>
                <a:ea typeface="+mj-ea"/>
                <a:sym typeface="+mn-ea"/>
              </a:rPr>
              <a:t>1.4 </a:t>
            </a:r>
            <a:r>
              <a:rPr kumimoji="0" lang="zh-CN" altLang="en-US" sz="2400" b="1" kern="1200" cap="none" spc="0" normalizeH="0" baseline="0" noProof="0" dirty="0">
                <a:latin typeface="+mj-ea"/>
                <a:ea typeface="+mj-ea"/>
                <a:cs typeface="+mn-cs"/>
              </a:rPr>
              <a:t>自动控制系统的</a:t>
            </a:r>
            <a:r>
              <a:rPr kumimoji="0" lang="zh-CN" altLang="en-US" sz="2400" b="1" kern="1200" cap="none" spc="0" normalizeH="0" baseline="0" noProof="0" dirty="0">
                <a:latin typeface="+mj-ea"/>
                <a:ea typeface="+mj-ea"/>
                <a:cs typeface="+mn-cs"/>
              </a:rPr>
              <a:t>构成</a:t>
            </a:r>
            <a:endParaRPr kumimoji="0" lang="zh-CN" altLang="en-US" sz="2400" b="1" kern="1200" cap="none" spc="0" normalizeH="0" baseline="0" noProof="0" dirty="0">
              <a:latin typeface="+mj-ea"/>
              <a:ea typeface="+mj-ea"/>
              <a:cs typeface="+mn-cs"/>
            </a:endParaRPr>
          </a:p>
          <a:p>
            <a:pPr marR="0" defTabSz="914400" eaLnBrk="1" fontAlgn="auto" hangingPunct="1">
              <a:lnSpc>
                <a:spcPct val="150000"/>
              </a:lnSpc>
              <a:spcBef>
                <a:spcPts val="0"/>
              </a:spcBef>
              <a:spcAft>
                <a:spcPts val="0"/>
              </a:spcAft>
              <a:buClrTx/>
              <a:buSzTx/>
              <a:buFontTx/>
              <a:buNone/>
              <a:defRPr/>
            </a:pPr>
            <a:r>
              <a:rPr kumimoji="0" lang="en-US" sz="2400" b="1" kern="1200" cap="none" spc="0" normalizeH="0" baseline="0" noProof="0" dirty="0">
                <a:latin typeface="+mj-ea"/>
                <a:ea typeface="+mj-ea"/>
                <a:cs typeface="+mn-cs"/>
              </a:rPr>
              <a:t>1.5 </a:t>
            </a:r>
            <a:r>
              <a:rPr lang="zh-CN" altLang="en-US" sz="2400" b="1" noProof="0" dirty="0">
                <a:latin typeface="+mj-ea"/>
                <a:ea typeface="+mj-ea"/>
                <a:sym typeface="+mn-ea"/>
              </a:rPr>
              <a:t>控制系统的性能</a:t>
            </a:r>
            <a:r>
              <a:rPr lang="zh-CN" altLang="en-US" sz="2400" b="1" noProof="0" dirty="0">
                <a:latin typeface="+mj-ea"/>
                <a:ea typeface="+mj-ea"/>
                <a:sym typeface="+mn-ea"/>
              </a:rPr>
              <a:t>要求</a:t>
            </a:r>
            <a:endParaRPr lang="zh-CN" altLang="en-US" sz="2400" b="1" noProof="0" dirty="0">
              <a:latin typeface="+mj-ea"/>
              <a:ea typeface="+mj-ea"/>
              <a:sym typeface="+mn-ea"/>
            </a:endParaRPr>
          </a:p>
          <a:p>
            <a:pPr marR="0" defTabSz="914400" eaLnBrk="1" fontAlgn="auto" hangingPunct="1">
              <a:lnSpc>
                <a:spcPct val="150000"/>
              </a:lnSpc>
              <a:spcBef>
                <a:spcPts val="0"/>
              </a:spcBef>
              <a:spcAft>
                <a:spcPts val="0"/>
              </a:spcAft>
              <a:buClrTx/>
              <a:buSzTx/>
              <a:buFontTx/>
              <a:buNone/>
              <a:defRPr/>
            </a:pPr>
            <a:r>
              <a:rPr lang="en-US" sz="2400" b="1" noProof="0" dirty="0">
                <a:latin typeface="+mj-ea"/>
                <a:ea typeface="+mj-ea"/>
                <a:sym typeface="+mn-ea"/>
              </a:rPr>
              <a:t>1.6 </a:t>
            </a:r>
            <a:r>
              <a:rPr lang="zh-CN" altLang="en-US" sz="2400" b="1" noProof="0" dirty="0">
                <a:latin typeface="+mj-ea"/>
                <a:ea typeface="+mj-ea"/>
                <a:sym typeface="+mn-ea"/>
              </a:rPr>
              <a:t>控制系统的典型测试信号</a:t>
            </a:r>
            <a:endParaRPr kumimoji="0" lang="zh-CN" altLang="en-US" sz="2400" b="1" kern="1200" cap="none" spc="0" normalizeH="0" baseline="0" noProof="0" dirty="0">
              <a:latin typeface="+mj-ea"/>
              <a:ea typeface="+mj-ea"/>
              <a:cs typeface="+mn-cs"/>
            </a:endParaRPr>
          </a:p>
          <a:p>
            <a:pPr marR="0" defTabSz="914400" eaLnBrk="1" fontAlgn="auto" hangingPunct="1">
              <a:lnSpc>
                <a:spcPct val="150000"/>
              </a:lnSpc>
              <a:spcBef>
                <a:spcPts val="0"/>
              </a:spcBef>
              <a:spcAft>
                <a:spcPts val="0"/>
              </a:spcAft>
              <a:buClrTx/>
              <a:buSzTx/>
              <a:buFontTx/>
              <a:buNone/>
              <a:defRPr/>
            </a:pPr>
            <a:endParaRPr kumimoji="0" lang="zh-CN" altLang="en-US" sz="2400" b="1" kern="1200" cap="none" spc="0" normalizeH="0" baseline="0" noProof="0" dirty="0">
              <a:latin typeface="+mj-ea"/>
              <a:ea typeface="+mj-ea"/>
              <a:cs typeface="+mn-cs"/>
            </a:endParaRPr>
          </a:p>
        </p:txBody>
      </p:sp>
      <p:sp>
        <p:nvSpPr>
          <p:cNvPr id="2" name="TextBox 16"/>
          <p:cNvSpPr txBox="1"/>
          <p:nvPr/>
        </p:nvSpPr>
        <p:spPr>
          <a:xfrm>
            <a:off x="635" y="1052830"/>
            <a:ext cx="9132570" cy="737235"/>
          </a:xfrm>
          <a:prstGeom prst="rect">
            <a:avLst/>
          </a:prstGeom>
          <a:noFill/>
        </p:spPr>
        <p:txBody>
          <a:bodyPr wrap="square">
            <a:spAutoFit/>
          </a:bodyPr>
          <a:p>
            <a:pPr marR="0" algn="ctr" defTabSz="914400" eaLnBrk="1" fontAlgn="auto" hangingPunct="1">
              <a:lnSpc>
                <a:spcPct val="150000"/>
              </a:lnSpc>
              <a:spcBef>
                <a:spcPts val="0"/>
              </a:spcBef>
              <a:spcAft>
                <a:spcPts val="0"/>
              </a:spcAft>
              <a:buClrTx/>
              <a:buSzTx/>
              <a:buFontTx/>
              <a:buNone/>
              <a:defRPr/>
            </a:pPr>
            <a:r>
              <a:rPr kumimoji="0" lang="zh-CN" altLang="en-US" sz="2400" b="1" kern="1200" cap="none" spc="0" normalizeH="0" baseline="0" noProof="0" dirty="0">
                <a:latin typeface="+mj-ea"/>
                <a:ea typeface="+mj-ea"/>
                <a:cs typeface="+mn-cs"/>
              </a:rPr>
              <a:t>    </a:t>
            </a:r>
            <a:r>
              <a:rPr kumimoji="0" lang="zh-CN" sz="2800" b="1" kern="1200" cap="none" spc="0" normalizeH="0" baseline="0" noProof="0" dirty="0">
                <a:latin typeface="Times New Roman" panose="02020603050405020304" pitchFamily="18" charset="0"/>
                <a:ea typeface="+mj-ea"/>
                <a:cs typeface="Times New Roman" panose="02020603050405020304" pitchFamily="18" charset="0"/>
              </a:rPr>
              <a:t>（第</a:t>
            </a:r>
            <a:r>
              <a:rPr kumimoji="0" lang="en-US" altLang="zh-CN" sz="2800" b="1" kern="1200" cap="none" spc="0" normalizeH="0" baseline="0" noProof="0" dirty="0">
                <a:latin typeface="Times New Roman" panose="02020603050405020304" pitchFamily="18" charset="0"/>
                <a:ea typeface="+mj-ea"/>
                <a:cs typeface="Times New Roman" panose="02020603050405020304" pitchFamily="18" charset="0"/>
              </a:rPr>
              <a:t>1</a:t>
            </a:r>
            <a:r>
              <a:rPr kumimoji="0" lang="zh-CN" altLang="en-US" sz="2800" b="1" kern="1200" cap="none" spc="0" normalizeH="0" baseline="0" noProof="0" dirty="0">
                <a:latin typeface="Times New Roman" panose="02020603050405020304" pitchFamily="18" charset="0"/>
                <a:ea typeface="+mj-ea"/>
                <a:cs typeface="Times New Roman" panose="02020603050405020304" pitchFamily="18" charset="0"/>
              </a:rPr>
              <a:t>讲</a:t>
            </a:r>
            <a:r>
              <a:rPr kumimoji="0" lang="zh-CN" sz="2800" b="1" kern="1200" cap="none" spc="0" normalizeH="0" baseline="0" noProof="0" dirty="0">
                <a:latin typeface="Times New Roman" panose="02020603050405020304" pitchFamily="18" charset="0"/>
                <a:ea typeface="+mj-ea"/>
                <a:cs typeface="Times New Roman" panose="02020603050405020304" pitchFamily="18" charset="0"/>
              </a:rPr>
              <a:t>）</a:t>
            </a:r>
            <a:endParaRPr kumimoji="0" lang="zh-CN" sz="2800" b="1" kern="1200" cap="none" spc="0" normalizeH="0" baseline="0" noProof="0" dirty="0">
              <a:latin typeface="Times New Roman" panose="02020603050405020304" pitchFamily="18" charset="0"/>
              <a:ea typeface="+mj-ea"/>
              <a:cs typeface="Times New Roman" panose="02020603050405020304" pitchFamily="18" charset="0"/>
            </a:endParaRPr>
          </a:p>
        </p:txBody>
      </p:sp>
    </p:spTree>
  </p:cSld>
  <p:clrMapOvr>
    <a:masterClrMapping/>
  </p:clrMapOvr>
  <p:transition>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矩形 3"/>
          <p:cNvSpPr/>
          <p:nvPr/>
        </p:nvSpPr>
        <p:spPr>
          <a:xfrm>
            <a:off x="1187450" y="1557338"/>
            <a:ext cx="7215188" cy="48514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just" eaLnBrk="1" hangingPunct="1">
              <a:lnSpc>
                <a:spcPct val="150000"/>
              </a:lnSpc>
              <a:spcBef>
                <a:spcPct val="0"/>
              </a:spcBef>
              <a:buFont typeface="Wingdings" panose="05000000000000000000" pitchFamily="2" charset="2"/>
              <a:buChar char="Ø"/>
            </a:pPr>
            <a:r>
              <a:rPr lang="en-US" altLang="zh-CN" sz="2400" dirty="0">
                <a:latin typeface="Times New Roman" panose="02020603050405020304" pitchFamily="18" charset="0"/>
                <a:ea typeface="黑体" panose="02010609060101010101" pitchFamily="49" charset="-122"/>
              </a:rPr>
              <a:t> Based on </a:t>
            </a:r>
            <a:r>
              <a:rPr lang="en-US" altLang="zh-CN" sz="2400" dirty="0">
                <a:solidFill>
                  <a:schemeClr val="hlink"/>
                </a:solidFill>
                <a:latin typeface="Times New Roman" panose="02020603050405020304" pitchFamily="18" charset="0"/>
                <a:ea typeface="黑体" panose="02010609060101010101" pitchFamily="49" charset="-122"/>
              </a:rPr>
              <a:t>Laplace Transforms and Transfer function</a:t>
            </a:r>
            <a:r>
              <a:rPr lang="en-US" altLang="zh-CN" sz="2400" dirty="0">
                <a:latin typeface="Times New Roman" panose="02020603050405020304" pitchFamily="18" charset="0"/>
                <a:ea typeface="黑体" panose="02010609060101010101" pitchFamily="49" charset="-122"/>
              </a:rPr>
              <a:t> in </a:t>
            </a:r>
            <a:r>
              <a:rPr lang="en-US" altLang="zh-CN" sz="2400" dirty="0">
                <a:solidFill>
                  <a:schemeClr val="hlink"/>
                </a:solidFill>
                <a:latin typeface="Times New Roman" panose="02020603050405020304" pitchFamily="18" charset="0"/>
                <a:ea typeface="黑体" panose="02010609060101010101" pitchFamily="49" charset="-122"/>
              </a:rPr>
              <a:t>frequency domain</a:t>
            </a:r>
            <a:endParaRPr lang="en-US" altLang="zh-CN" sz="2400" dirty="0">
              <a:solidFill>
                <a:schemeClr val="hlink"/>
              </a:solidFill>
              <a:latin typeface="Times New Roman" panose="02020603050405020304" pitchFamily="18" charset="0"/>
              <a:ea typeface="黑体" panose="02010609060101010101" pitchFamily="49" charset="-122"/>
            </a:endParaRPr>
          </a:p>
          <a:p>
            <a:pPr marL="0" lvl="0" indent="0" algn="just" eaLnBrk="1" hangingPunct="1">
              <a:lnSpc>
                <a:spcPct val="150000"/>
              </a:lnSpc>
              <a:spcBef>
                <a:spcPct val="0"/>
              </a:spcBef>
              <a:buFont typeface="Wingdings" panose="05000000000000000000" pitchFamily="2" charset="2"/>
              <a:buChar char="Ø"/>
            </a:pPr>
            <a:r>
              <a:rPr lang="en-US" altLang="zh-CN" sz="2400" dirty="0">
                <a:latin typeface="Times New Roman" panose="02020603050405020304" pitchFamily="18" charset="0"/>
                <a:ea typeface="黑体" panose="02010609060101010101" pitchFamily="49" charset="-122"/>
              </a:rPr>
              <a:t> Mainly on </a:t>
            </a:r>
            <a:r>
              <a:rPr lang="en-US" altLang="zh-CN" sz="2400" dirty="0">
                <a:solidFill>
                  <a:schemeClr val="hlink"/>
                </a:solidFill>
                <a:latin typeface="Times New Roman" panose="02020603050405020304" pitchFamily="18" charset="0"/>
                <a:ea typeface="黑体" panose="02010609060101010101" pitchFamily="49" charset="-122"/>
              </a:rPr>
              <a:t>SISO linear time-invariant</a:t>
            </a:r>
            <a:r>
              <a:rPr lang="en-US" altLang="zh-CN" sz="2400" dirty="0">
                <a:latin typeface="Times New Roman" panose="02020603050405020304" pitchFamily="18" charset="0"/>
                <a:ea typeface="黑体" panose="02010609060101010101" pitchFamily="49" charset="-122"/>
              </a:rPr>
              <a:t> system.</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pPr marL="0" lvl="0" indent="0" algn="just"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以传递函数为基础的经典控制理论，研究的主要对象是单输入</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单输出的单变量、线性定常系统。</a:t>
            </a:r>
            <a:endParaRPr lang="zh-CN" altLang="en-US" sz="2800" dirty="0">
              <a:latin typeface="黑体" panose="02010609060101010101" pitchFamily="49" charset="-122"/>
              <a:ea typeface="黑体" panose="02010609060101010101" pitchFamily="49" charset="-122"/>
            </a:endParaRPr>
          </a:p>
          <a:p>
            <a:pPr marL="0" lvl="0" indent="0" algn="just"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如：调节电压改变电机的速度；调整方向盘改变汽车的运动轨迹等。 </a:t>
            </a:r>
            <a:endParaRPr lang="zh-CN" altLang="en-US" sz="2000" dirty="0">
              <a:latin typeface="黑体" panose="02010609060101010101" pitchFamily="49" charset="-122"/>
              <a:ea typeface="黑体" panose="02010609060101010101" pitchFamily="49" charset="-122"/>
            </a:endParaRPr>
          </a:p>
        </p:txBody>
      </p:sp>
      <p:sp>
        <p:nvSpPr>
          <p:cNvPr id="40963" name="矩形 4"/>
          <p:cNvSpPr/>
          <p:nvPr/>
        </p:nvSpPr>
        <p:spPr>
          <a:xfrm>
            <a:off x="1547813" y="836613"/>
            <a:ext cx="6480175" cy="5302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812800" lvl="0" indent="-812800" algn="ctr" eaLnBrk="1" hangingPunct="1">
              <a:lnSpc>
                <a:spcPct val="90000"/>
              </a:lnSpc>
              <a:spcBef>
                <a:spcPct val="0"/>
              </a:spcBef>
              <a:buFontTx/>
              <a:buNone/>
            </a:pPr>
            <a:r>
              <a:rPr lang="en-US" altLang="zh-CN" dirty="0">
                <a:solidFill>
                  <a:srgbClr val="FF0000"/>
                </a:solidFill>
                <a:latin typeface="Times New Roman" panose="02020603050405020304" pitchFamily="18" charset="0"/>
              </a:rPr>
              <a:t>Classical control theories-</a:t>
            </a:r>
            <a:r>
              <a:rPr lang="en-US" altLang="zh-CN" sz="2800" dirty="0">
                <a:solidFill>
                  <a:srgbClr val="FF0000"/>
                </a:solidFill>
                <a:latin typeface="Times New Roman" panose="02020603050405020304" pitchFamily="18" charset="0"/>
              </a:rPr>
              <a:t>-</a:t>
            </a:r>
            <a:r>
              <a:rPr lang="zh-CN" altLang="en-US" sz="2000" b="1" dirty="0">
                <a:solidFill>
                  <a:srgbClr val="C00000"/>
                </a:solidFill>
                <a:latin typeface="黑体" panose="02010609060101010101" pitchFamily="49" charset="-122"/>
                <a:ea typeface="黑体" panose="02010609060101010101" pitchFamily="49" charset="-122"/>
              </a:rPr>
              <a:t>经典控制理论</a:t>
            </a:r>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dirty="0">
              <a:solidFill>
                <a:srgbClr val="C00000"/>
              </a:solidFill>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41987" name="文本框 3"/>
          <p:cNvSpPr txBox="1"/>
          <p:nvPr/>
        </p:nvSpPr>
        <p:spPr>
          <a:xfrm>
            <a:off x="33338" y="4278313"/>
            <a:ext cx="2441575"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卡尔曼，匈牙利裔数学家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Roulf Emil Kalman</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1930.5-2016.7</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41988" name="文本框 5"/>
          <p:cNvSpPr txBox="1"/>
          <p:nvPr/>
        </p:nvSpPr>
        <p:spPr>
          <a:xfrm>
            <a:off x="827088" y="5229225"/>
            <a:ext cx="6853237"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1960</a:t>
            </a:r>
            <a:r>
              <a:rPr lang="zh-CN" altLang="en-US" sz="2000" dirty="0">
                <a:latin typeface="黑体" panose="02010609060101010101" pitchFamily="49" charset="-122"/>
                <a:ea typeface="黑体" panose="02010609060101010101" pitchFamily="49" charset="-122"/>
              </a:rPr>
              <a:t>年：系统可控、可观性，最佳调节器，卡尔曼滤波方法</a:t>
            </a:r>
            <a:endParaRPr lang="en-US" altLang="zh-CN" sz="2000" dirty="0">
              <a:latin typeface="黑体" panose="02010609060101010101" pitchFamily="49" charset="-122"/>
              <a:ea typeface="黑体" panose="02010609060101010101" pitchFamily="49" charset="-122"/>
            </a:endParaRPr>
          </a:p>
        </p:txBody>
      </p:sp>
      <p:pic>
        <p:nvPicPr>
          <p:cNvPr id="41989" name="图片 1"/>
          <p:cNvPicPr>
            <a:picLocks noChangeAspect="1"/>
          </p:cNvPicPr>
          <p:nvPr/>
        </p:nvPicPr>
        <p:blipFill>
          <a:blip r:embed="rId1"/>
          <a:stretch>
            <a:fillRect/>
          </a:stretch>
        </p:blipFill>
        <p:spPr>
          <a:xfrm>
            <a:off x="468313" y="1843088"/>
            <a:ext cx="1735137" cy="2362200"/>
          </a:xfrm>
          <a:prstGeom prst="rect">
            <a:avLst/>
          </a:prstGeom>
          <a:noFill/>
          <a:ln w="9525">
            <a:no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44035" name="文本框 3"/>
          <p:cNvSpPr txBox="1"/>
          <p:nvPr/>
        </p:nvSpPr>
        <p:spPr>
          <a:xfrm>
            <a:off x="33338" y="4278313"/>
            <a:ext cx="2441575"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卡尔曼，匈牙利裔数学家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Roulf Emil Kalman</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1930.5-2016.7</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44036" name="文本框 5"/>
          <p:cNvSpPr txBox="1"/>
          <p:nvPr/>
        </p:nvSpPr>
        <p:spPr>
          <a:xfrm>
            <a:off x="827088" y="5229225"/>
            <a:ext cx="6853237" cy="942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1960</a:t>
            </a:r>
            <a:r>
              <a:rPr lang="zh-CN" altLang="en-US" sz="2000" dirty="0">
                <a:latin typeface="黑体" panose="02010609060101010101" pitchFamily="49" charset="-122"/>
                <a:ea typeface="黑体" panose="02010609060101010101" pitchFamily="49" charset="-122"/>
              </a:rPr>
              <a:t>年：系统可控、可观性，最佳调节器，卡尔曼滤波方法</a:t>
            </a:r>
            <a:endParaRPr lang="en-US" altLang="zh-CN" sz="2000" dirty="0">
              <a:latin typeface="黑体" panose="02010609060101010101" pitchFamily="49" charset="-122"/>
              <a:ea typeface="黑体" panose="02010609060101010101" pitchFamily="49" charset="-122"/>
            </a:endParaRPr>
          </a:p>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1956</a:t>
            </a:r>
            <a:r>
              <a:rPr lang="zh-CN" altLang="en-US" sz="2000" dirty="0">
                <a:latin typeface="黑体" panose="02010609060101010101" pitchFamily="49" charset="-122"/>
                <a:ea typeface="黑体" panose="02010609060101010101" pitchFamily="49" charset="-122"/>
              </a:rPr>
              <a:t>年：极大值原理</a:t>
            </a:r>
            <a:endParaRPr lang="en-US" altLang="zh-CN" sz="2000" dirty="0">
              <a:latin typeface="黑体" panose="02010609060101010101" pitchFamily="49" charset="-122"/>
              <a:ea typeface="黑体" panose="02010609060101010101" pitchFamily="49" charset="-122"/>
            </a:endParaRPr>
          </a:p>
        </p:txBody>
      </p:sp>
      <p:pic>
        <p:nvPicPr>
          <p:cNvPr id="44037" name="图片 1"/>
          <p:cNvPicPr>
            <a:picLocks noChangeAspect="1"/>
          </p:cNvPicPr>
          <p:nvPr/>
        </p:nvPicPr>
        <p:blipFill>
          <a:blip r:embed="rId1"/>
          <a:stretch>
            <a:fillRect/>
          </a:stretch>
        </p:blipFill>
        <p:spPr>
          <a:xfrm>
            <a:off x="468313" y="1843088"/>
            <a:ext cx="1735137" cy="2362200"/>
          </a:xfrm>
          <a:prstGeom prst="rect">
            <a:avLst/>
          </a:prstGeom>
          <a:noFill/>
          <a:ln w="9525">
            <a:noFill/>
          </a:ln>
        </p:spPr>
      </p:pic>
      <p:pic>
        <p:nvPicPr>
          <p:cNvPr id="44038" name="图片 6"/>
          <p:cNvPicPr>
            <a:picLocks noChangeAspect="1"/>
          </p:cNvPicPr>
          <p:nvPr/>
        </p:nvPicPr>
        <p:blipFill>
          <a:blip r:embed="rId2"/>
          <a:stretch>
            <a:fillRect/>
          </a:stretch>
        </p:blipFill>
        <p:spPr>
          <a:xfrm>
            <a:off x="2755900" y="1827213"/>
            <a:ext cx="1751013" cy="2360612"/>
          </a:xfrm>
          <a:prstGeom prst="rect">
            <a:avLst/>
          </a:prstGeom>
          <a:noFill/>
          <a:ln w="9525">
            <a:noFill/>
          </a:ln>
        </p:spPr>
      </p:pic>
      <p:sp>
        <p:nvSpPr>
          <p:cNvPr id="44039" name="文本框 3"/>
          <p:cNvSpPr txBox="1"/>
          <p:nvPr/>
        </p:nvSpPr>
        <p:spPr>
          <a:xfrm>
            <a:off x="2312988" y="4278313"/>
            <a:ext cx="2646362"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庞特里亚金，俄罗斯数学家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Pontryagin</a:t>
            </a:r>
            <a:r>
              <a:rPr lang="zh-CN" altLang="en-US" sz="1400" dirty="0">
                <a:latin typeface="Arial" panose="020B0604020202020204" pitchFamily="34" charset="0"/>
              </a:rPr>
              <a:t>，</a:t>
            </a:r>
            <a:r>
              <a:rPr lang="en-US" altLang="zh-CN" sz="1400" dirty="0">
                <a:latin typeface="Arial" panose="020B0604020202020204" pitchFamily="34" charset="0"/>
              </a:rPr>
              <a:t>Lev Semionovich</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1908-1988</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46083" name="文本框 3"/>
          <p:cNvSpPr txBox="1"/>
          <p:nvPr/>
        </p:nvSpPr>
        <p:spPr>
          <a:xfrm>
            <a:off x="33338" y="4278313"/>
            <a:ext cx="2441575"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卡尔曼，匈牙利裔数学家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Roulf Emil Kalman</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1930.5-2016.7</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46084" name="文本框 5"/>
          <p:cNvSpPr txBox="1"/>
          <p:nvPr/>
        </p:nvSpPr>
        <p:spPr>
          <a:xfrm>
            <a:off x="827088" y="5229225"/>
            <a:ext cx="6853237" cy="942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1960</a:t>
            </a:r>
            <a:r>
              <a:rPr lang="zh-CN" altLang="en-US" sz="2000" dirty="0">
                <a:latin typeface="黑体" panose="02010609060101010101" pitchFamily="49" charset="-122"/>
                <a:ea typeface="黑体" panose="02010609060101010101" pitchFamily="49" charset="-122"/>
              </a:rPr>
              <a:t>年：系统可控、可观性，最佳调节器，卡尔曼滤波方法</a:t>
            </a:r>
            <a:endParaRPr lang="en-US" altLang="zh-CN" sz="2000" dirty="0">
              <a:latin typeface="黑体" panose="02010609060101010101" pitchFamily="49" charset="-122"/>
              <a:ea typeface="黑体" panose="02010609060101010101" pitchFamily="49" charset="-122"/>
            </a:endParaRPr>
          </a:p>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1956</a:t>
            </a:r>
            <a:r>
              <a:rPr lang="zh-CN" altLang="en-US" sz="2000" dirty="0">
                <a:latin typeface="黑体" panose="02010609060101010101" pitchFamily="49" charset="-122"/>
                <a:ea typeface="黑体" panose="02010609060101010101" pitchFamily="49" charset="-122"/>
              </a:rPr>
              <a:t>年：极大值原理              </a:t>
            </a:r>
            <a:r>
              <a:rPr lang="en-US" altLang="zh-CN" sz="2000" dirty="0">
                <a:latin typeface="黑体" panose="02010609060101010101" pitchFamily="49" charset="-122"/>
                <a:ea typeface="黑体" panose="02010609060101010101" pitchFamily="49" charset="-122"/>
              </a:rPr>
              <a:t>1957</a:t>
            </a:r>
            <a:r>
              <a:rPr lang="zh-CN" altLang="en-US" sz="2000" dirty="0">
                <a:latin typeface="黑体" panose="02010609060101010101" pitchFamily="49" charset="-122"/>
                <a:ea typeface="黑体" panose="02010609060101010101" pitchFamily="49" charset="-122"/>
              </a:rPr>
              <a:t>年：动态规划</a:t>
            </a:r>
            <a:endParaRPr lang="en-US" altLang="zh-CN" sz="2000" dirty="0">
              <a:latin typeface="黑体" panose="02010609060101010101" pitchFamily="49" charset="-122"/>
              <a:ea typeface="黑体" panose="02010609060101010101" pitchFamily="49" charset="-122"/>
            </a:endParaRPr>
          </a:p>
        </p:txBody>
      </p:sp>
      <p:pic>
        <p:nvPicPr>
          <p:cNvPr id="46085" name="图片 1"/>
          <p:cNvPicPr>
            <a:picLocks noChangeAspect="1"/>
          </p:cNvPicPr>
          <p:nvPr/>
        </p:nvPicPr>
        <p:blipFill>
          <a:blip r:embed="rId1"/>
          <a:stretch>
            <a:fillRect/>
          </a:stretch>
        </p:blipFill>
        <p:spPr>
          <a:xfrm>
            <a:off x="468313" y="1843088"/>
            <a:ext cx="1735137" cy="2362200"/>
          </a:xfrm>
          <a:prstGeom prst="rect">
            <a:avLst/>
          </a:prstGeom>
          <a:noFill/>
          <a:ln w="9525">
            <a:noFill/>
          </a:ln>
        </p:spPr>
      </p:pic>
      <p:pic>
        <p:nvPicPr>
          <p:cNvPr id="46086" name="图片 6"/>
          <p:cNvPicPr>
            <a:picLocks noChangeAspect="1"/>
          </p:cNvPicPr>
          <p:nvPr/>
        </p:nvPicPr>
        <p:blipFill>
          <a:blip r:embed="rId2"/>
          <a:stretch>
            <a:fillRect/>
          </a:stretch>
        </p:blipFill>
        <p:spPr>
          <a:xfrm>
            <a:off x="2755900" y="1827213"/>
            <a:ext cx="1751013" cy="2360612"/>
          </a:xfrm>
          <a:prstGeom prst="rect">
            <a:avLst/>
          </a:prstGeom>
          <a:noFill/>
          <a:ln w="9525">
            <a:noFill/>
          </a:ln>
        </p:spPr>
      </p:pic>
      <p:pic>
        <p:nvPicPr>
          <p:cNvPr id="46087" name="图片 8"/>
          <p:cNvPicPr>
            <a:picLocks noChangeAspect="1"/>
          </p:cNvPicPr>
          <p:nvPr/>
        </p:nvPicPr>
        <p:blipFill>
          <a:blip r:embed="rId3"/>
          <a:stretch>
            <a:fillRect/>
          </a:stretch>
        </p:blipFill>
        <p:spPr>
          <a:xfrm>
            <a:off x="4986338" y="1836738"/>
            <a:ext cx="1652587" cy="2341562"/>
          </a:xfrm>
          <a:prstGeom prst="rect">
            <a:avLst/>
          </a:prstGeom>
          <a:noFill/>
          <a:ln w="9525">
            <a:noFill/>
          </a:ln>
        </p:spPr>
      </p:pic>
      <p:sp>
        <p:nvSpPr>
          <p:cNvPr id="46088" name="文本框 14"/>
          <p:cNvSpPr txBox="1"/>
          <p:nvPr/>
        </p:nvSpPr>
        <p:spPr>
          <a:xfrm>
            <a:off x="4797425" y="4278313"/>
            <a:ext cx="2030413"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贝尔曼，美国数学家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R. Richard Bellman</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1930.5-2016.7</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46089" name="文本框 3"/>
          <p:cNvSpPr txBox="1"/>
          <p:nvPr/>
        </p:nvSpPr>
        <p:spPr>
          <a:xfrm>
            <a:off x="2312988" y="4278313"/>
            <a:ext cx="2646362"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庞特里亚金，俄罗斯数学家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Pontryagin</a:t>
            </a:r>
            <a:r>
              <a:rPr lang="zh-CN" altLang="en-US" sz="1400" dirty="0">
                <a:latin typeface="Arial" panose="020B0604020202020204" pitchFamily="34" charset="0"/>
              </a:rPr>
              <a:t>，</a:t>
            </a:r>
            <a:r>
              <a:rPr lang="en-US" altLang="zh-CN" sz="1400" dirty="0">
                <a:latin typeface="Arial" panose="020B0604020202020204" pitchFamily="34" charset="0"/>
              </a:rPr>
              <a:t>Lev Semionovich</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1908-1988</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48131" name="文本框 3"/>
          <p:cNvSpPr txBox="1"/>
          <p:nvPr/>
        </p:nvSpPr>
        <p:spPr>
          <a:xfrm>
            <a:off x="33338" y="4278313"/>
            <a:ext cx="2441575"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卡尔曼，匈牙利裔数学家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Roulf Emil Kalman</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1930.5-2016.7</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48132" name="文本框 5"/>
          <p:cNvSpPr txBox="1"/>
          <p:nvPr/>
        </p:nvSpPr>
        <p:spPr>
          <a:xfrm>
            <a:off x="827088" y="5229225"/>
            <a:ext cx="6853237" cy="14049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1960</a:t>
            </a:r>
            <a:r>
              <a:rPr lang="zh-CN" altLang="en-US" sz="2000" dirty="0">
                <a:latin typeface="黑体" panose="02010609060101010101" pitchFamily="49" charset="-122"/>
                <a:ea typeface="黑体" panose="02010609060101010101" pitchFamily="49" charset="-122"/>
              </a:rPr>
              <a:t>年：系统可控、可观性，最佳调节器，卡尔曼滤波方法</a:t>
            </a:r>
            <a:endParaRPr lang="en-US" altLang="zh-CN" sz="2000" dirty="0">
              <a:latin typeface="黑体" panose="02010609060101010101" pitchFamily="49" charset="-122"/>
              <a:ea typeface="黑体" panose="02010609060101010101" pitchFamily="49" charset="-122"/>
            </a:endParaRPr>
          </a:p>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1956</a:t>
            </a:r>
            <a:r>
              <a:rPr lang="zh-CN" altLang="en-US" sz="2000" dirty="0">
                <a:latin typeface="黑体" panose="02010609060101010101" pitchFamily="49" charset="-122"/>
                <a:ea typeface="黑体" panose="02010609060101010101" pitchFamily="49" charset="-122"/>
              </a:rPr>
              <a:t>年：极大值原理              </a:t>
            </a:r>
            <a:r>
              <a:rPr lang="en-US" altLang="zh-CN" sz="2000" dirty="0">
                <a:latin typeface="黑体" panose="02010609060101010101" pitchFamily="49" charset="-122"/>
                <a:ea typeface="黑体" panose="02010609060101010101" pitchFamily="49" charset="-122"/>
              </a:rPr>
              <a:t>1957</a:t>
            </a:r>
            <a:r>
              <a:rPr lang="zh-CN" altLang="en-US" sz="2000" dirty="0">
                <a:latin typeface="黑体" panose="02010609060101010101" pitchFamily="49" charset="-122"/>
                <a:ea typeface="黑体" panose="02010609060101010101" pitchFamily="49" charset="-122"/>
              </a:rPr>
              <a:t>年：动态规划</a:t>
            </a:r>
            <a:endParaRPr lang="en-US" altLang="zh-CN" sz="2000" dirty="0">
              <a:latin typeface="黑体" panose="02010609060101010101" pitchFamily="49" charset="-122"/>
              <a:ea typeface="黑体" panose="02010609060101010101" pitchFamily="49" charset="-122"/>
            </a:endParaRPr>
          </a:p>
          <a:p>
            <a:pPr marL="0" lvl="0" indent="0">
              <a:lnSpc>
                <a:spcPct val="150000"/>
              </a:lnSpc>
              <a:spcBef>
                <a:spcPct val="0"/>
              </a:spcBef>
              <a:buFontTx/>
              <a:buNone/>
            </a:pPr>
            <a:r>
              <a:rPr lang="en-US" altLang="zh-CN" sz="2000" dirty="0">
                <a:latin typeface="黑体" panose="02010609060101010101" pitchFamily="49" charset="-122"/>
                <a:ea typeface="黑体" panose="02010609060101010101" pitchFamily="49" charset="-122"/>
              </a:rPr>
              <a:t>1967</a:t>
            </a:r>
            <a:r>
              <a:rPr lang="zh-CN" altLang="en-US" sz="2000" dirty="0">
                <a:latin typeface="黑体" panose="02010609060101010101" pitchFamily="49" charset="-122"/>
                <a:ea typeface="黑体" panose="02010609060101010101" pitchFamily="49" charset="-122"/>
              </a:rPr>
              <a:t>年：最小二乘辨识法          </a:t>
            </a:r>
            <a:r>
              <a:rPr lang="en-US" altLang="zh-CN" sz="2000" dirty="0">
                <a:latin typeface="黑体" panose="02010609060101010101" pitchFamily="49" charset="-122"/>
                <a:ea typeface="黑体" panose="02010609060101010101" pitchFamily="49" charset="-122"/>
              </a:rPr>
              <a:t>1973</a:t>
            </a:r>
            <a:r>
              <a:rPr lang="zh-CN" altLang="en-US" sz="2000" dirty="0">
                <a:latin typeface="黑体" panose="02010609060101010101" pitchFamily="49" charset="-122"/>
                <a:ea typeface="黑体" panose="02010609060101010101" pitchFamily="49" charset="-122"/>
              </a:rPr>
              <a:t>年：自校正调节器</a:t>
            </a:r>
            <a:endParaRPr lang="en-US" altLang="zh-CN" sz="2000" dirty="0">
              <a:latin typeface="黑体" panose="02010609060101010101" pitchFamily="49" charset="-122"/>
              <a:ea typeface="黑体" panose="02010609060101010101" pitchFamily="49" charset="-122"/>
            </a:endParaRPr>
          </a:p>
        </p:txBody>
      </p:sp>
      <p:pic>
        <p:nvPicPr>
          <p:cNvPr id="48133" name="图片 1"/>
          <p:cNvPicPr>
            <a:picLocks noChangeAspect="1"/>
          </p:cNvPicPr>
          <p:nvPr/>
        </p:nvPicPr>
        <p:blipFill>
          <a:blip r:embed="rId1"/>
          <a:stretch>
            <a:fillRect/>
          </a:stretch>
        </p:blipFill>
        <p:spPr>
          <a:xfrm>
            <a:off x="468313" y="1843088"/>
            <a:ext cx="1735137" cy="2362200"/>
          </a:xfrm>
          <a:prstGeom prst="rect">
            <a:avLst/>
          </a:prstGeom>
          <a:noFill/>
          <a:ln w="9525">
            <a:noFill/>
          </a:ln>
        </p:spPr>
      </p:pic>
      <p:pic>
        <p:nvPicPr>
          <p:cNvPr id="48134" name="图片 6"/>
          <p:cNvPicPr>
            <a:picLocks noChangeAspect="1"/>
          </p:cNvPicPr>
          <p:nvPr/>
        </p:nvPicPr>
        <p:blipFill>
          <a:blip r:embed="rId2"/>
          <a:stretch>
            <a:fillRect/>
          </a:stretch>
        </p:blipFill>
        <p:spPr>
          <a:xfrm>
            <a:off x="2755900" y="1827213"/>
            <a:ext cx="1751013" cy="2360612"/>
          </a:xfrm>
          <a:prstGeom prst="rect">
            <a:avLst/>
          </a:prstGeom>
          <a:noFill/>
          <a:ln w="9525">
            <a:noFill/>
          </a:ln>
        </p:spPr>
      </p:pic>
      <p:pic>
        <p:nvPicPr>
          <p:cNvPr id="48135" name="图片 8"/>
          <p:cNvPicPr>
            <a:picLocks noChangeAspect="1"/>
          </p:cNvPicPr>
          <p:nvPr/>
        </p:nvPicPr>
        <p:blipFill>
          <a:blip r:embed="rId3"/>
          <a:stretch>
            <a:fillRect/>
          </a:stretch>
        </p:blipFill>
        <p:spPr>
          <a:xfrm>
            <a:off x="4986338" y="1836738"/>
            <a:ext cx="1652587" cy="2341562"/>
          </a:xfrm>
          <a:prstGeom prst="rect">
            <a:avLst/>
          </a:prstGeom>
          <a:noFill/>
          <a:ln w="9525">
            <a:noFill/>
          </a:ln>
        </p:spPr>
      </p:pic>
      <p:pic>
        <p:nvPicPr>
          <p:cNvPr id="48136" name="图片 9"/>
          <p:cNvPicPr>
            <a:picLocks noChangeAspect="1"/>
          </p:cNvPicPr>
          <p:nvPr/>
        </p:nvPicPr>
        <p:blipFill>
          <a:blip r:embed="rId4"/>
          <a:stretch>
            <a:fillRect/>
          </a:stretch>
        </p:blipFill>
        <p:spPr>
          <a:xfrm>
            <a:off x="7119938" y="1800225"/>
            <a:ext cx="1843087" cy="2395538"/>
          </a:xfrm>
          <a:prstGeom prst="rect">
            <a:avLst/>
          </a:prstGeom>
          <a:noFill/>
          <a:ln w="9525">
            <a:noFill/>
          </a:ln>
        </p:spPr>
      </p:pic>
      <p:sp>
        <p:nvSpPr>
          <p:cNvPr id="48137" name="文本框 14"/>
          <p:cNvSpPr txBox="1"/>
          <p:nvPr/>
        </p:nvSpPr>
        <p:spPr>
          <a:xfrm>
            <a:off x="4797425" y="4278313"/>
            <a:ext cx="2030413"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贝尔曼，美国数学家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R. Richard Bellman</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1930.5-2016.7</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48138" name="文本框 3"/>
          <p:cNvSpPr txBox="1"/>
          <p:nvPr/>
        </p:nvSpPr>
        <p:spPr>
          <a:xfrm>
            <a:off x="2312988" y="4278313"/>
            <a:ext cx="2646362"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庞特里亚金，俄罗斯数学家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Pontryagin</a:t>
            </a:r>
            <a:r>
              <a:rPr lang="zh-CN" altLang="en-US" sz="1400" dirty="0">
                <a:latin typeface="Arial" panose="020B0604020202020204" pitchFamily="34" charset="0"/>
              </a:rPr>
              <a:t>，</a:t>
            </a:r>
            <a:r>
              <a:rPr lang="en-US" altLang="zh-CN" sz="1400" dirty="0">
                <a:latin typeface="Arial" panose="020B0604020202020204" pitchFamily="34" charset="0"/>
              </a:rPr>
              <a:t>Lev Semionovich</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1908-1988</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48139" name="文本框 16"/>
          <p:cNvSpPr txBox="1"/>
          <p:nvPr/>
        </p:nvSpPr>
        <p:spPr>
          <a:xfrm>
            <a:off x="6905625" y="4278313"/>
            <a:ext cx="223520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奥斯特姆，瑞典数学家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K.J.Astrom</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1934.8-</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矩形 3"/>
          <p:cNvSpPr/>
          <p:nvPr/>
        </p:nvSpPr>
        <p:spPr>
          <a:xfrm>
            <a:off x="1908175" y="836613"/>
            <a:ext cx="6119813" cy="5794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dirty="0">
                <a:solidFill>
                  <a:srgbClr val="FF0000"/>
                </a:solidFill>
                <a:latin typeface="Times New Roman" panose="02020603050405020304" pitchFamily="18" charset="0"/>
              </a:rPr>
              <a:t>Modern control theories</a:t>
            </a:r>
            <a:r>
              <a:rPr lang="en-US" altLang="zh-CN" sz="1800" dirty="0">
                <a:latin typeface="Arial" panose="020B0604020202020204" pitchFamily="34" charset="0"/>
              </a:rPr>
              <a:t> --</a:t>
            </a:r>
            <a:r>
              <a:rPr lang="zh-CN" altLang="en-US" sz="2000" b="1" dirty="0">
                <a:solidFill>
                  <a:srgbClr val="C00000"/>
                </a:solidFill>
                <a:latin typeface="黑体" panose="02010609060101010101" pitchFamily="49" charset="-122"/>
                <a:ea typeface="黑体" panose="02010609060101010101" pitchFamily="49" charset="-122"/>
              </a:rPr>
              <a:t>现代控制理论</a:t>
            </a:r>
            <a:endParaRPr lang="zh-CN" altLang="en-US" sz="2000" b="1" dirty="0">
              <a:solidFill>
                <a:srgbClr val="C00000"/>
              </a:solidFill>
              <a:latin typeface="黑体" panose="02010609060101010101" pitchFamily="49" charset="-122"/>
              <a:ea typeface="黑体" panose="02010609060101010101" pitchFamily="49" charset="-122"/>
            </a:endParaRPr>
          </a:p>
        </p:txBody>
      </p:sp>
      <p:sp>
        <p:nvSpPr>
          <p:cNvPr id="50179" name="矩形 4"/>
          <p:cNvSpPr/>
          <p:nvPr/>
        </p:nvSpPr>
        <p:spPr>
          <a:xfrm>
            <a:off x="1258888" y="1557338"/>
            <a:ext cx="7429500" cy="50387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Char char="Ø"/>
            </a:pPr>
            <a:r>
              <a:rPr lang="en-US" altLang="zh-CN" sz="2800" dirty="0">
                <a:latin typeface="黑体" panose="02010609060101010101" pitchFamily="49" charset="-122"/>
                <a:ea typeface="黑体" panose="02010609060101010101" pitchFamily="49" charset="-122"/>
              </a:rPr>
              <a:t> </a:t>
            </a:r>
            <a:r>
              <a:rPr lang="en-US" altLang="zh-CN" sz="2800" dirty="0">
                <a:latin typeface="Times New Roman" panose="02020603050405020304" pitchFamily="18" charset="0"/>
                <a:ea typeface="黑体" panose="02010609060101010101" pitchFamily="49" charset="-122"/>
              </a:rPr>
              <a:t>Based on </a:t>
            </a:r>
            <a:r>
              <a:rPr lang="en-US" altLang="zh-CN" sz="2800" dirty="0">
                <a:solidFill>
                  <a:schemeClr val="hlink"/>
                </a:solidFill>
                <a:latin typeface="Times New Roman" panose="02020603050405020304" pitchFamily="18" charset="0"/>
                <a:ea typeface="黑体" panose="02010609060101010101" pitchFamily="49" charset="-122"/>
              </a:rPr>
              <a:t>state space</a:t>
            </a:r>
            <a:r>
              <a:rPr lang="en-US" altLang="zh-CN" sz="2800" dirty="0">
                <a:latin typeface="Times New Roman" panose="02020603050405020304" pitchFamily="18" charset="0"/>
                <a:ea typeface="黑体" panose="02010609060101010101" pitchFamily="49" charset="-122"/>
              </a:rPr>
              <a:t> in time domain</a:t>
            </a:r>
            <a:endParaRPr lang="en-US" altLang="zh-CN" sz="2800" dirty="0">
              <a:latin typeface="Times New Roman" panose="02020603050405020304" pitchFamily="18" charset="0"/>
              <a:ea typeface="黑体" panose="02010609060101010101" pitchFamily="49" charset="-122"/>
            </a:endParaRPr>
          </a:p>
          <a:p>
            <a:pPr marL="0" lvl="0" indent="0" eaLnBrk="1" hangingPunct="1">
              <a:lnSpc>
                <a:spcPct val="150000"/>
              </a:lnSpc>
              <a:spcBef>
                <a:spcPct val="0"/>
              </a:spcBef>
              <a:buFont typeface="Wingdings" panose="05000000000000000000" pitchFamily="2" charset="2"/>
              <a:buChar char="Ø"/>
            </a:pPr>
            <a:r>
              <a:rPr lang="en-US" altLang="zh-CN" sz="2800" dirty="0">
                <a:latin typeface="Times New Roman" panose="02020603050405020304" pitchFamily="18" charset="0"/>
                <a:ea typeface="黑体" panose="02010609060101010101" pitchFamily="49" charset="-122"/>
              </a:rPr>
              <a:t> On </a:t>
            </a:r>
            <a:r>
              <a:rPr lang="en-US" altLang="zh-CN" sz="2800" dirty="0">
                <a:solidFill>
                  <a:schemeClr val="hlink"/>
                </a:solidFill>
                <a:latin typeface="Times New Roman" panose="02020603050405020304" pitchFamily="18" charset="0"/>
                <a:ea typeface="黑体" panose="02010609060101010101" pitchFamily="49" charset="-122"/>
              </a:rPr>
              <a:t>MIMO</a:t>
            </a:r>
            <a:r>
              <a:rPr lang="en-US" altLang="zh-CN" sz="2800" dirty="0">
                <a:latin typeface="Times New Roman" panose="02020603050405020304" pitchFamily="18" charset="0"/>
                <a:ea typeface="黑体" panose="02010609060101010101" pitchFamily="49" charset="-122"/>
              </a:rPr>
              <a:t> nonlinear time-varying systems</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以状态空间模型为基础，研究的主要对象是多输入</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多输出的多变量、变参数系统。 </a:t>
            </a:r>
            <a:endParaRPr lang="zh-CN" altLang="en-US" sz="28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如：汽车看成是一个具有两个输入（驾驶盘和加速踏板）和两个输出（方向和速度）的控制系统。</a:t>
            </a:r>
            <a:endParaRPr lang="en-US" altLang="zh-CN" sz="20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计算机科学地发展，极大地促进了控制科学地发展</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标题 1"/>
          <p:cNvSpPr>
            <a:spLocks noGrp="1"/>
          </p:cNvSpPr>
          <p:nvPr>
            <p:ph type="title"/>
          </p:nvPr>
        </p:nvSpPr>
        <p:spPr>
          <a:xfrm>
            <a:off x="1714500" y="274638"/>
            <a:ext cx="6972300" cy="1143000"/>
          </a:xfrm>
        </p:spPr>
        <p:txBody>
          <a:bodyPr vert="horz" wrap="square" lIns="91440" tIns="45720" rIns="91440" bIns="45720" anchor="ctr" anchorCtr="0"/>
          <a:p>
            <a:pPr eaLnBrk="1" hangingPunct="1"/>
            <a:r>
              <a:rPr lang="en-US" altLang="zh-CN" sz="2800" b="1" dirty="0">
                <a:solidFill>
                  <a:srgbClr val="C00000"/>
                </a:solidFill>
                <a:latin typeface="Times New Roman" panose="02020603050405020304" pitchFamily="18" charset="0"/>
                <a:ea typeface="黑体" panose="02010609060101010101" pitchFamily="49" charset="-122"/>
              </a:rPr>
              <a:t>The comparison between classical control theories and modern control theories</a:t>
            </a:r>
            <a:endParaRPr lang="zh-CN" altLang="en-US" sz="2800" dirty="0">
              <a:solidFill>
                <a:srgbClr val="C00000"/>
              </a:solidFill>
              <a:latin typeface="Times New Roman" panose="02020603050405020304" pitchFamily="18" charset="0"/>
              <a:ea typeface="黑体" panose="02010609060101010101" pitchFamily="49" charset="-122"/>
            </a:endParaRPr>
          </a:p>
        </p:txBody>
      </p:sp>
      <p:grpSp>
        <p:nvGrpSpPr>
          <p:cNvPr id="51203" name="Group 5"/>
          <p:cNvGrpSpPr/>
          <p:nvPr/>
        </p:nvGrpSpPr>
        <p:grpSpPr>
          <a:xfrm>
            <a:off x="214313" y="1928813"/>
            <a:ext cx="8786812" cy="4405312"/>
            <a:chOff x="0" y="0"/>
            <a:chExt cx="3703" cy="1923"/>
          </a:xfrm>
        </p:grpSpPr>
        <p:grpSp>
          <p:nvGrpSpPr>
            <p:cNvPr id="51204" name="Group 6"/>
            <p:cNvGrpSpPr/>
            <p:nvPr/>
          </p:nvGrpSpPr>
          <p:grpSpPr>
            <a:xfrm>
              <a:off x="0" y="0"/>
              <a:ext cx="923" cy="327"/>
              <a:chOff x="0" y="0"/>
              <a:chExt cx="923" cy="327"/>
            </a:xfrm>
          </p:grpSpPr>
          <p:sp>
            <p:nvSpPr>
              <p:cNvPr id="51247" name="Rectangle 7"/>
              <p:cNvSpPr/>
              <p:nvPr/>
            </p:nvSpPr>
            <p:spPr>
              <a:xfrm>
                <a:off x="43" y="0"/>
                <a:ext cx="837" cy="327"/>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endParaRPr lang="en-US" altLang="zh-CN" sz="1800" dirty="0">
                  <a:latin typeface="黑体" panose="02010609060101010101" pitchFamily="49" charset="-122"/>
                  <a:ea typeface="黑体" panose="02010609060101010101" pitchFamily="49" charset="-122"/>
                </a:endParaRPr>
              </a:p>
            </p:txBody>
          </p:sp>
          <p:sp>
            <p:nvSpPr>
              <p:cNvPr id="51248" name="Rectangle 8"/>
              <p:cNvSpPr/>
              <p:nvPr/>
            </p:nvSpPr>
            <p:spPr>
              <a:xfrm>
                <a:off x="0" y="0"/>
                <a:ext cx="923" cy="327"/>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05" name="Group 9"/>
            <p:cNvGrpSpPr/>
            <p:nvPr/>
          </p:nvGrpSpPr>
          <p:grpSpPr>
            <a:xfrm>
              <a:off x="923" y="0"/>
              <a:ext cx="1267" cy="327"/>
              <a:chOff x="923" y="0"/>
              <a:chExt cx="1267" cy="327"/>
            </a:xfrm>
          </p:grpSpPr>
          <p:sp>
            <p:nvSpPr>
              <p:cNvPr id="51245" name="Rectangle 10"/>
              <p:cNvSpPr/>
              <p:nvPr/>
            </p:nvSpPr>
            <p:spPr>
              <a:xfrm>
                <a:off x="966" y="0"/>
                <a:ext cx="1181" cy="327"/>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latin typeface="Times New Roman" panose="02020603050405020304" pitchFamily="18" charset="0"/>
                    <a:ea typeface="黑体" panose="02010609060101010101" pitchFamily="49" charset="-122"/>
                  </a:rPr>
                  <a:t>Classical control theories</a:t>
                </a:r>
                <a:endParaRPr lang="en-US" altLang="zh-CN" sz="1800" dirty="0">
                  <a:latin typeface="Times New Roman" panose="02020603050405020304" pitchFamily="18" charset="0"/>
                  <a:ea typeface="黑体" panose="02010609060101010101" pitchFamily="49" charset="-122"/>
                </a:endParaRPr>
              </a:p>
            </p:txBody>
          </p:sp>
          <p:sp>
            <p:nvSpPr>
              <p:cNvPr id="51246" name="Rectangle 11"/>
              <p:cNvSpPr/>
              <p:nvPr/>
            </p:nvSpPr>
            <p:spPr>
              <a:xfrm>
                <a:off x="923" y="0"/>
                <a:ext cx="1267" cy="327"/>
              </a:xfrm>
              <a:prstGeom prst="rect">
                <a:avLst/>
              </a:prstGeom>
              <a:noFill/>
              <a:ln w="15875"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06" name="Group 12"/>
            <p:cNvGrpSpPr/>
            <p:nvPr/>
          </p:nvGrpSpPr>
          <p:grpSpPr>
            <a:xfrm>
              <a:off x="2190" y="0"/>
              <a:ext cx="1513" cy="327"/>
              <a:chOff x="2190" y="0"/>
              <a:chExt cx="1513" cy="327"/>
            </a:xfrm>
          </p:grpSpPr>
          <p:sp>
            <p:nvSpPr>
              <p:cNvPr id="51243" name="Rectangle 13"/>
              <p:cNvSpPr/>
              <p:nvPr/>
            </p:nvSpPr>
            <p:spPr>
              <a:xfrm>
                <a:off x="2233" y="0"/>
                <a:ext cx="1427" cy="327"/>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latin typeface="Times New Roman" panose="02020603050405020304" pitchFamily="18" charset="0"/>
                    <a:ea typeface="黑体" panose="02010609060101010101" pitchFamily="49" charset="-122"/>
                  </a:rPr>
                  <a:t>Modern control theories</a:t>
                </a:r>
                <a:endParaRPr lang="en-US" altLang="zh-CN" sz="1800" dirty="0">
                  <a:latin typeface="Times New Roman" panose="02020603050405020304" pitchFamily="18" charset="0"/>
                  <a:ea typeface="黑体" panose="02010609060101010101" pitchFamily="49" charset="-122"/>
                </a:endParaRPr>
              </a:p>
            </p:txBody>
          </p:sp>
          <p:sp>
            <p:nvSpPr>
              <p:cNvPr id="51244" name="Rectangle 14"/>
              <p:cNvSpPr/>
              <p:nvPr/>
            </p:nvSpPr>
            <p:spPr>
              <a:xfrm>
                <a:off x="2190" y="0"/>
                <a:ext cx="1513" cy="327"/>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07" name="Group 15"/>
            <p:cNvGrpSpPr/>
            <p:nvPr/>
          </p:nvGrpSpPr>
          <p:grpSpPr>
            <a:xfrm>
              <a:off x="0" y="327"/>
              <a:ext cx="923" cy="423"/>
              <a:chOff x="0" y="327"/>
              <a:chExt cx="923" cy="423"/>
            </a:xfrm>
          </p:grpSpPr>
          <p:sp>
            <p:nvSpPr>
              <p:cNvPr id="51241" name="Rectangle 16"/>
              <p:cNvSpPr/>
              <p:nvPr/>
            </p:nvSpPr>
            <p:spPr>
              <a:xfrm>
                <a:off x="43" y="327"/>
                <a:ext cx="837" cy="423"/>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800" dirty="0">
                    <a:latin typeface="黑体" panose="02010609060101010101" pitchFamily="49" charset="-122"/>
                    <a:ea typeface="黑体" panose="02010609060101010101" pitchFamily="49" charset="-122"/>
                  </a:rPr>
                  <a:t>研究对象</a:t>
                </a:r>
                <a:endParaRPr lang="zh-CN" altLang="en-US" sz="1800" dirty="0">
                  <a:latin typeface="黑体" panose="02010609060101010101" pitchFamily="49" charset="-122"/>
                  <a:ea typeface="黑体" panose="02010609060101010101" pitchFamily="49" charset="-122"/>
                </a:endParaRPr>
              </a:p>
              <a:p>
                <a:pPr marL="0" lvl="0" indent="0" algn="ctr">
                  <a:spcBef>
                    <a:spcPct val="0"/>
                  </a:spcBef>
                  <a:buFontTx/>
                  <a:buNone/>
                </a:pPr>
                <a:r>
                  <a:rPr lang="en-US" altLang="zh-CN" sz="1800" dirty="0">
                    <a:solidFill>
                      <a:schemeClr val="hlink"/>
                    </a:solidFill>
                    <a:latin typeface="Times New Roman" panose="02020603050405020304" pitchFamily="18" charset="0"/>
                    <a:ea typeface="黑体" panose="02010609060101010101" pitchFamily="49" charset="-122"/>
                  </a:rPr>
                  <a:t>The plant</a:t>
                </a:r>
                <a:endParaRPr lang="en-US" altLang="zh-CN" sz="1800" dirty="0">
                  <a:solidFill>
                    <a:schemeClr val="hlink"/>
                  </a:solidFill>
                  <a:latin typeface="Times New Roman" panose="02020603050405020304" pitchFamily="18" charset="0"/>
                  <a:ea typeface="黑体" panose="02010609060101010101" pitchFamily="49" charset="-122"/>
                </a:endParaRPr>
              </a:p>
            </p:txBody>
          </p:sp>
          <p:sp>
            <p:nvSpPr>
              <p:cNvPr id="51242" name="Rectangle 17"/>
              <p:cNvSpPr/>
              <p:nvPr/>
            </p:nvSpPr>
            <p:spPr>
              <a:xfrm>
                <a:off x="0" y="327"/>
                <a:ext cx="923" cy="423"/>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08" name="Group 18"/>
            <p:cNvGrpSpPr/>
            <p:nvPr/>
          </p:nvGrpSpPr>
          <p:grpSpPr>
            <a:xfrm>
              <a:off x="923" y="327"/>
              <a:ext cx="1267" cy="423"/>
              <a:chOff x="923" y="327"/>
              <a:chExt cx="1267" cy="423"/>
            </a:xfrm>
          </p:grpSpPr>
          <p:sp>
            <p:nvSpPr>
              <p:cNvPr id="51239" name="Rectangle 19"/>
              <p:cNvSpPr/>
              <p:nvPr/>
            </p:nvSpPr>
            <p:spPr>
              <a:xfrm>
                <a:off x="966" y="327"/>
                <a:ext cx="1181" cy="423"/>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latin typeface="Times New Roman" panose="02020603050405020304" pitchFamily="18" charset="0"/>
                    <a:ea typeface="黑体" panose="02010609060101010101" pitchFamily="49" charset="-122"/>
                  </a:rPr>
                  <a:t>Linear time-invariant system (SISO)</a:t>
                </a:r>
                <a:endParaRPr lang="en-US" altLang="zh-CN" sz="1800" dirty="0">
                  <a:latin typeface="Times New Roman" panose="02020603050405020304" pitchFamily="18" charset="0"/>
                  <a:ea typeface="黑体" panose="02010609060101010101" pitchFamily="49" charset="-122"/>
                </a:endParaRPr>
              </a:p>
              <a:p>
                <a:pPr marL="0" lvl="0" indent="0" algn="ctr" eaLnBrk="1" hangingPunct="1">
                  <a:spcBef>
                    <a:spcPct val="0"/>
                  </a:spcBef>
                  <a:buFontTx/>
                  <a:buNone/>
                </a:pPr>
                <a:r>
                  <a:rPr lang="zh-CN" altLang="en-US" sz="1600" dirty="0">
                    <a:latin typeface="黑体" panose="02010609060101010101" pitchFamily="49" charset="-122"/>
                    <a:ea typeface="黑体" panose="02010609060101010101" pitchFamily="49" charset="-122"/>
                  </a:rPr>
                  <a:t>线性定常系统</a:t>
                </a:r>
                <a:endParaRPr lang="zh-CN" altLang="en-US" sz="1600" dirty="0">
                  <a:latin typeface="黑体" panose="02010609060101010101" pitchFamily="49" charset="-122"/>
                  <a:ea typeface="黑体" panose="02010609060101010101" pitchFamily="49" charset="-122"/>
                </a:endParaRPr>
              </a:p>
              <a:p>
                <a:pPr marL="0" lvl="0" indent="0" algn="ctr">
                  <a:spcBef>
                    <a:spcPct val="0"/>
                  </a:spcBef>
                  <a:buFontTx/>
                  <a:buNone/>
                </a:pPr>
                <a:r>
                  <a:rPr lang="zh-CN" altLang="en-US" sz="1600" dirty="0">
                    <a:latin typeface="黑体" panose="02010609060101010101" pitchFamily="49" charset="-122"/>
                    <a:ea typeface="黑体" panose="02010609060101010101" pitchFamily="49" charset="-122"/>
                  </a:rPr>
                  <a:t>（单输入、单输出）</a:t>
                </a:r>
                <a:endParaRPr lang="en-US" altLang="zh-CN" sz="1600" dirty="0">
                  <a:latin typeface="黑体" panose="02010609060101010101" pitchFamily="49" charset="-122"/>
                  <a:ea typeface="黑体" panose="02010609060101010101" pitchFamily="49" charset="-122"/>
                </a:endParaRPr>
              </a:p>
            </p:txBody>
          </p:sp>
          <p:sp>
            <p:nvSpPr>
              <p:cNvPr id="51240" name="Rectangle 20"/>
              <p:cNvSpPr/>
              <p:nvPr/>
            </p:nvSpPr>
            <p:spPr>
              <a:xfrm>
                <a:off x="923" y="327"/>
                <a:ext cx="1267" cy="423"/>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09" name="Group 21"/>
            <p:cNvGrpSpPr/>
            <p:nvPr/>
          </p:nvGrpSpPr>
          <p:grpSpPr>
            <a:xfrm>
              <a:off x="2190" y="327"/>
              <a:ext cx="1513" cy="423"/>
              <a:chOff x="2190" y="327"/>
              <a:chExt cx="1513" cy="423"/>
            </a:xfrm>
          </p:grpSpPr>
          <p:sp>
            <p:nvSpPr>
              <p:cNvPr id="51237" name="Rectangle 22"/>
              <p:cNvSpPr/>
              <p:nvPr/>
            </p:nvSpPr>
            <p:spPr>
              <a:xfrm>
                <a:off x="2233" y="327"/>
                <a:ext cx="1427" cy="423"/>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latin typeface="Times New Roman" panose="02020603050405020304" pitchFamily="18" charset="0"/>
                    <a:ea typeface="黑体" panose="02010609060101010101" pitchFamily="49" charset="-122"/>
                  </a:rPr>
                  <a:t>Linear, nonlinear, time-invariant, time-varying system (MIMO)</a:t>
                </a:r>
                <a:endParaRPr lang="zh-CN" altLang="en-US" sz="1800" dirty="0">
                  <a:latin typeface="Times New Roman" panose="02020603050405020304" pitchFamily="18" charset="0"/>
                  <a:ea typeface="黑体" panose="02010609060101010101" pitchFamily="49" charset="-122"/>
                </a:endParaRPr>
              </a:p>
              <a:p>
                <a:pPr marL="0" lvl="0" indent="0" algn="ctr" eaLnBrk="1" hangingPunct="1">
                  <a:spcBef>
                    <a:spcPct val="0"/>
                  </a:spcBef>
                  <a:buFontTx/>
                  <a:buNone/>
                </a:pPr>
                <a:r>
                  <a:rPr lang="zh-CN" altLang="en-US" sz="1600" dirty="0">
                    <a:latin typeface="黑体" panose="02010609060101010101" pitchFamily="49" charset="-122"/>
                    <a:ea typeface="黑体" panose="02010609060101010101" pitchFamily="49" charset="-122"/>
                  </a:rPr>
                  <a:t>线性、非线性、定常、时变系统</a:t>
                </a:r>
                <a:endParaRPr lang="zh-CN" altLang="en-US" sz="1600" dirty="0">
                  <a:latin typeface="黑体" panose="02010609060101010101" pitchFamily="49" charset="-122"/>
                  <a:ea typeface="黑体" panose="02010609060101010101" pitchFamily="49" charset="-122"/>
                </a:endParaRPr>
              </a:p>
              <a:p>
                <a:pPr marL="0" lvl="0" indent="0" algn="ctr">
                  <a:spcBef>
                    <a:spcPct val="0"/>
                  </a:spcBef>
                  <a:buFontTx/>
                  <a:buNone/>
                </a:pPr>
                <a:r>
                  <a:rPr lang="zh-CN" altLang="en-US" sz="1600" dirty="0">
                    <a:latin typeface="黑体" panose="02010609060101010101" pitchFamily="49" charset="-122"/>
                    <a:ea typeface="黑体" panose="02010609060101010101" pitchFamily="49" charset="-122"/>
                  </a:rPr>
                  <a:t>（多输入、多输出）</a:t>
                </a:r>
                <a:endParaRPr lang="en-US" altLang="zh-CN" sz="1600" dirty="0">
                  <a:latin typeface="黑体" panose="02010609060101010101" pitchFamily="49" charset="-122"/>
                  <a:ea typeface="黑体" panose="02010609060101010101" pitchFamily="49" charset="-122"/>
                </a:endParaRPr>
              </a:p>
            </p:txBody>
          </p:sp>
          <p:sp>
            <p:nvSpPr>
              <p:cNvPr id="51238" name="Rectangle 23"/>
              <p:cNvSpPr/>
              <p:nvPr/>
            </p:nvSpPr>
            <p:spPr>
              <a:xfrm>
                <a:off x="2190" y="327"/>
                <a:ext cx="1513" cy="423"/>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10" name="Group 24"/>
            <p:cNvGrpSpPr/>
            <p:nvPr/>
          </p:nvGrpSpPr>
          <p:grpSpPr>
            <a:xfrm>
              <a:off x="0" y="750"/>
              <a:ext cx="923" cy="423"/>
              <a:chOff x="0" y="750"/>
              <a:chExt cx="923" cy="423"/>
            </a:xfrm>
          </p:grpSpPr>
          <p:sp>
            <p:nvSpPr>
              <p:cNvPr id="51235" name="Rectangle 25"/>
              <p:cNvSpPr/>
              <p:nvPr/>
            </p:nvSpPr>
            <p:spPr>
              <a:xfrm>
                <a:off x="43" y="750"/>
                <a:ext cx="837" cy="423"/>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800" dirty="0">
                    <a:latin typeface="黑体" panose="02010609060101010101" pitchFamily="49" charset="-122"/>
                    <a:ea typeface="黑体" panose="02010609060101010101" pitchFamily="49" charset="-122"/>
                  </a:rPr>
                  <a:t>描述方法</a:t>
                </a:r>
                <a:endParaRPr lang="zh-CN" altLang="en-US" sz="1800" dirty="0">
                  <a:latin typeface="黑体" panose="02010609060101010101" pitchFamily="49" charset="-122"/>
                  <a:ea typeface="黑体" panose="02010609060101010101" pitchFamily="49" charset="-122"/>
                </a:endParaRPr>
              </a:p>
              <a:p>
                <a:pPr marL="0" lvl="0" indent="0" algn="ctr" eaLnBrk="1" hangingPunct="1">
                  <a:spcBef>
                    <a:spcPct val="0"/>
                  </a:spcBef>
                  <a:buFontTx/>
                  <a:buNone/>
                </a:pPr>
                <a:r>
                  <a:rPr lang="en-US" altLang="zh-CN" sz="1800" dirty="0">
                    <a:solidFill>
                      <a:schemeClr val="hlink"/>
                    </a:solidFill>
                    <a:latin typeface="Times New Roman" panose="02020603050405020304" pitchFamily="18" charset="0"/>
                    <a:ea typeface="黑体" panose="02010609060101010101" pitchFamily="49" charset="-122"/>
                  </a:rPr>
                  <a:t>Description method</a:t>
                </a:r>
                <a:endParaRPr lang="en-US" altLang="zh-CN" sz="1800" dirty="0">
                  <a:solidFill>
                    <a:schemeClr val="hlink"/>
                  </a:solidFill>
                  <a:latin typeface="Times New Roman" panose="02020603050405020304" pitchFamily="18" charset="0"/>
                  <a:ea typeface="黑体" panose="02010609060101010101" pitchFamily="49" charset="-122"/>
                </a:endParaRPr>
              </a:p>
            </p:txBody>
          </p:sp>
          <p:sp>
            <p:nvSpPr>
              <p:cNvPr id="51236" name="Rectangle 26"/>
              <p:cNvSpPr/>
              <p:nvPr/>
            </p:nvSpPr>
            <p:spPr>
              <a:xfrm>
                <a:off x="0" y="750"/>
                <a:ext cx="923" cy="423"/>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11" name="Group 27"/>
            <p:cNvGrpSpPr/>
            <p:nvPr/>
          </p:nvGrpSpPr>
          <p:grpSpPr>
            <a:xfrm>
              <a:off x="923" y="750"/>
              <a:ext cx="1267" cy="423"/>
              <a:chOff x="923" y="750"/>
              <a:chExt cx="1267" cy="423"/>
            </a:xfrm>
          </p:grpSpPr>
          <p:sp>
            <p:nvSpPr>
              <p:cNvPr id="51233" name="Rectangle 28"/>
              <p:cNvSpPr/>
              <p:nvPr/>
            </p:nvSpPr>
            <p:spPr>
              <a:xfrm>
                <a:off x="966" y="750"/>
                <a:ext cx="1181" cy="423"/>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latin typeface="Times New Roman" panose="02020603050405020304" pitchFamily="18" charset="0"/>
                    <a:ea typeface="黑体" panose="02010609060101010101" pitchFamily="49" charset="-122"/>
                  </a:rPr>
                  <a:t>Transfer function</a:t>
                </a:r>
                <a:endParaRPr lang="en-US" altLang="zh-CN" sz="1800" dirty="0">
                  <a:latin typeface="Times New Roman" panose="02020603050405020304" pitchFamily="18" charset="0"/>
                  <a:ea typeface="黑体" panose="02010609060101010101" pitchFamily="49" charset="-122"/>
                </a:endParaRPr>
              </a:p>
              <a:p>
                <a:pPr marL="0" lvl="0" indent="0" algn="ctr" eaLnBrk="1" hangingPunct="1">
                  <a:spcBef>
                    <a:spcPct val="0"/>
                  </a:spcBef>
                  <a:buFontTx/>
                  <a:buNone/>
                </a:pPr>
                <a:r>
                  <a:rPr lang="zh-CN" altLang="en-US" sz="1800" dirty="0">
                    <a:latin typeface="黑体" panose="02010609060101010101" pitchFamily="49" charset="-122"/>
                    <a:ea typeface="黑体" panose="02010609060101010101" pitchFamily="49" charset="-122"/>
                  </a:rPr>
                  <a:t>传递函数</a:t>
                </a:r>
                <a:endParaRPr lang="zh-CN" altLang="en-US" sz="1800" dirty="0">
                  <a:latin typeface="黑体" panose="02010609060101010101" pitchFamily="49" charset="-122"/>
                  <a:ea typeface="黑体" panose="02010609060101010101" pitchFamily="49" charset="-122"/>
                </a:endParaRPr>
              </a:p>
              <a:p>
                <a:pPr marL="0" lvl="0" indent="0" algn="ctr">
                  <a:spcBef>
                    <a:spcPct val="0"/>
                  </a:spcBef>
                  <a:buFontTx/>
                  <a:buNone/>
                </a:pPr>
                <a:r>
                  <a:rPr lang="zh-CN" altLang="en-US" sz="1800" dirty="0">
                    <a:latin typeface="黑体" panose="02010609060101010101" pitchFamily="49" charset="-122"/>
                    <a:ea typeface="黑体" panose="02010609060101010101" pitchFamily="49" charset="-122"/>
                  </a:rPr>
                  <a:t>（输入、输出描述）</a:t>
                </a:r>
                <a:endParaRPr lang="en-US" altLang="zh-CN" sz="1800" dirty="0">
                  <a:latin typeface="黑体" panose="02010609060101010101" pitchFamily="49" charset="-122"/>
                  <a:ea typeface="黑体" panose="02010609060101010101" pitchFamily="49" charset="-122"/>
                </a:endParaRPr>
              </a:p>
            </p:txBody>
          </p:sp>
          <p:sp>
            <p:nvSpPr>
              <p:cNvPr id="51234" name="Rectangle 29"/>
              <p:cNvSpPr/>
              <p:nvPr/>
            </p:nvSpPr>
            <p:spPr>
              <a:xfrm>
                <a:off x="923" y="750"/>
                <a:ext cx="1267" cy="423"/>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12" name="Group 30"/>
            <p:cNvGrpSpPr/>
            <p:nvPr/>
          </p:nvGrpSpPr>
          <p:grpSpPr>
            <a:xfrm>
              <a:off x="2190" y="750"/>
              <a:ext cx="1513" cy="423"/>
              <a:chOff x="2190" y="750"/>
              <a:chExt cx="1513" cy="423"/>
            </a:xfrm>
          </p:grpSpPr>
          <p:sp>
            <p:nvSpPr>
              <p:cNvPr id="51231" name="Rectangle 31"/>
              <p:cNvSpPr/>
              <p:nvPr/>
            </p:nvSpPr>
            <p:spPr>
              <a:xfrm>
                <a:off x="2233" y="750"/>
                <a:ext cx="1427" cy="423"/>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latin typeface="Times New Roman" panose="02020603050405020304" pitchFamily="18" charset="0"/>
                    <a:ea typeface="黑体" panose="02010609060101010101" pitchFamily="49" charset="-122"/>
                  </a:rPr>
                  <a:t>Vector space</a:t>
                </a:r>
                <a:endParaRPr lang="en-US" altLang="zh-CN" sz="1800" dirty="0">
                  <a:latin typeface="Times New Roman" panose="02020603050405020304" pitchFamily="18" charset="0"/>
                  <a:ea typeface="黑体" panose="02010609060101010101" pitchFamily="49" charset="-122"/>
                </a:endParaRPr>
              </a:p>
              <a:p>
                <a:pPr marL="0" lvl="0" indent="0" algn="ctr" eaLnBrk="1" hangingPunct="1">
                  <a:spcBef>
                    <a:spcPct val="0"/>
                  </a:spcBef>
                  <a:buFontTx/>
                  <a:buNone/>
                </a:pPr>
                <a:r>
                  <a:rPr lang="zh-CN" altLang="en-US" sz="1800" dirty="0">
                    <a:latin typeface="黑体" panose="02010609060101010101" pitchFamily="49" charset="-122"/>
                    <a:ea typeface="黑体" panose="02010609060101010101" pitchFamily="49" charset="-122"/>
                  </a:rPr>
                  <a:t>向量空间</a:t>
                </a:r>
                <a:endParaRPr lang="zh-CN" altLang="en-US" sz="1800" dirty="0">
                  <a:latin typeface="黑体" panose="02010609060101010101" pitchFamily="49" charset="-122"/>
                  <a:ea typeface="黑体" panose="02010609060101010101" pitchFamily="49" charset="-122"/>
                </a:endParaRPr>
              </a:p>
              <a:p>
                <a:pPr marL="0" lvl="0" indent="0" algn="ctr">
                  <a:spcBef>
                    <a:spcPct val="0"/>
                  </a:spcBef>
                  <a:buFontTx/>
                  <a:buNone/>
                </a:pPr>
                <a:r>
                  <a:rPr lang="zh-CN" altLang="en-US" sz="1800" dirty="0">
                    <a:latin typeface="黑体" panose="02010609060101010101" pitchFamily="49" charset="-122"/>
                    <a:ea typeface="黑体" panose="02010609060101010101" pitchFamily="49" charset="-122"/>
                  </a:rPr>
                  <a:t>（状态空间描述）</a:t>
                </a:r>
                <a:endParaRPr lang="en-US" altLang="zh-CN" sz="1800" dirty="0">
                  <a:latin typeface="黑体" panose="02010609060101010101" pitchFamily="49" charset="-122"/>
                  <a:ea typeface="黑体" panose="02010609060101010101" pitchFamily="49" charset="-122"/>
                </a:endParaRPr>
              </a:p>
            </p:txBody>
          </p:sp>
          <p:sp>
            <p:nvSpPr>
              <p:cNvPr id="51232" name="Rectangle 32"/>
              <p:cNvSpPr/>
              <p:nvPr/>
            </p:nvSpPr>
            <p:spPr>
              <a:xfrm>
                <a:off x="2190" y="750"/>
                <a:ext cx="1513" cy="423"/>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13" name="Group 33"/>
            <p:cNvGrpSpPr/>
            <p:nvPr/>
          </p:nvGrpSpPr>
          <p:grpSpPr>
            <a:xfrm>
              <a:off x="0" y="1173"/>
              <a:ext cx="923" cy="327"/>
              <a:chOff x="0" y="1173"/>
              <a:chExt cx="923" cy="327"/>
            </a:xfrm>
          </p:grpSpPr>
          <p:sp>
            <p:nvSpPr>
              <p:cNvPr id="51229" name="Rectangle 34"/>
              <p:cNvSpPr/>
              <p:nvPr/>
            </p:nvSpPr>
            <p:spPr>
              <a:xfrm>
                <a:off x="43" y="1173"/>
                <a:ext cx="837" cy="327"/>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800" dirty="0">
                    <a:latin typeface="黑体" panose="02010609060101010101" pitchFamily="49" charset="-122"/>
                    <a:ea typeface="黑体" panose="02010609060101010101" pitchFamily="49" charset="-122"/>
                  </a:rPr>
                  <a:t>研究办法</a:t>
                </a:r>
                <a:endParaRPr lang="zh-CN" altLang="en-US" sz="1800" dirty="0">
                  <a:latin typeface="黑体" panose="02010609060101010101" pitchFamily="49" charset="-122"/>
                  <a:ea typeface="黑体" panose="02010609060101010101" pitchFamily="49" charset="-122"/>
                </a:endParaRPr>
              </a:p>
              <a:p>
                <a:pPr marL="0" lvl="0" indent="0" algn="ctr" eaLnBrk="1" hangingPunct="1">
                  <a:spcBef>
                    <a:spcPct val="0"/>
                  </a:spcBef>
                  <a:buFontTx/>
                  <a:buNone/>
                </a:pPr>
                <a:r>
                  <a:rPr lang="en-US" altLang="zh-CN" sz="1800" dirty="0">
                    <a:solidFill>
                      <a:schemeClr val="hlink"/>
                    </a:solidFill>
                    <a:latin typeface="Times New Roman" panose="02020603050405020304" pitchFamily="18" charset="0"/>
                    <a:ea typeface="黑体" panose="02010609060101010101" pitchFamily="49" charset="-122"/>
                  </a:rPr>
                  <a:t>Research method</a:t>
                </a:r>
                <a:endParaRPr lang="en-US" altLang="zh-CN" sz="1800" dirty="0">
                  <a:solidFill>
                    <a:schemeClr val="hlink"/>
                  </a:solidFill>
                  <a:latin typeface="Times New Roman" panose="02020603050405020304" pitchFamily="18" charset="0"/>
                  <a:ea typeface="黑体" panose="02010609060101010101" pitchFamily="49" charset="-122"/>
                </a:endParaRPr>
              </a:p>
            </p:txBody>
          </p:sp>
          <p:sp>
            <p:nvSpPr>
              <p:cNvPr id="51230" name="Rectangle 35"/>
              <p:cNvSpPr/>
              <p:nvPr/>
            </p:nvSpPr>
            <p:spPr>
              <a:xfrm>
                <a:off x="0" y="1173"/>
                <a:ext cx="923" cy="327"/>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14" name="Group 36"/>
            <p:cNvGrpSpPr/>
            <p:nvPr/>
          </p:nvGrpSpPr>
          <p:grpSpPr>
            <a:xfrm>
              <a:off x="923" y="1173"/>
              <a:ext cx="1267" cy="327"/>
              <a:chOff x="923" y="1173"/>
              <a:chExt cx="1267" cy="327"/>
            </a:xfrm>
          </p:grpSpPr>
          <p:sp>
            <p:nvSpPr>
              <p:cNvPr id="51227" name="Rectangle 37"/>
              <p:cNvSpPr/>
              <p:nvPr/>
            </p:nvSpPr>
            <p:spPr>
              <a:xfrm>
                <a:off x="966" y="1173"/>
                <a:ext cx="1181" cy="327"/>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latin typeface="Times New Roman" panose="02020603050405020304" pitchFamily="18" charset="0"/>
                    <a:ea typeface="黑体" panose="02010609060101010101" pitchFamily="49" charset="-122"/>
                  </a:rPr>
                  <a:t>Root locus</a:t>
                </a:r>
                <a:endParaRPr lang="en-US" altLang="zh-CN" sz="1800" dirty="0">
                  <a:latin typeface="Times New Roman" panose="02020603050405020304" pitchFamily="18" charset="0"/>
                  <a:ea typeface="黑体" panose="02010609060101010101" pitchFamily="49" charset="-122"/>
                </a:endParaRPr>
              </a:p>
              <a:p>
                <a:pPr marL="0" lvl="0" indent="0" algn="ctr" eaLnBrk="1" hangingPunct="1">
                  <a:spcBef>
                    <a:spcPct val="0"/>
                  </a:spcBef>
                  <a:buFontTx/>
                  <a:buNone/>
                </a:pPr>
                <a:r>
                  <a:rPr lang="zh-CN" altLang="en-US" sz="1800" dirty="0">
                    <a:latin typeface="黑体" panose="02010609060101010101" pitchFamily="49" charset="-122"/>
                    <a:ea typeface="黑体" panose="02010609060101010101" pitchFamily="49" charset="-122"/>
                  </a:rPr>
                  <a:t>根轨迹法和频率法</a:t>
                </a:r>
                <a:endParaRPr lang="en-US" altLang="zh-CN" sz="1800" dirty="0">
                  <a:latin typeface="黑体" panose="02010609060101010101" pitchFamily="49" charset="-122"/>
                  <a:ea typeface="黑体" panose="02010609060101010101" pitchFamily="49" charset="-122"/>
                </a:endParaRPr>
              </a:p>
            </p:txBody>
          </p:sp>
          <p:sp>
            <p:nvSpPr>
              <p:cNvPr id="51228" name="Rectangle 38"/>
              <p:cNvSpPr/>
              <p:nvPr/>
            </p:nvSpPr>
            <p:spPr>
              <a:xfrm>
                <a:off x="923" y="1173"/>
                <a:ext cx="1267" cy="327"/>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15" name="Group 39"/>
            <p:cNvGrpSpPr/>
            <p:nvPr/>
          </p:nvGrpSpPr>
          <p:grpSpPr>
            <a:xfrm>
              <a:off x="2190" y="1173"/>
              <a:ext cx="1513" cy="327"/>
              <a:chOff x="2190" y="1173"/>
              <a:chExt cx="1513" cy="327"/>
            </a:xfrm>
          </p:grpSpPr>
          <p:sp>
            <p:nvSpPr>
              <p:cNvPr id="51225" name="Rectangle 40"/>
              <p:cNvSpPr/>
              <p:nvPr/>
            </p:nvSpPr>
            <p:spPr>
              <a:xfrm>
                <a:off x="2233" y="1173"/>
                <a:ext cx="1427" cy="327"/>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1800" dirty="0">
                    <a:latin typeface="Times New Roman" panose="02020603050405020304" pitchFamily="18" charset="0"/>
                    <a:ea typeface="黑体" panose="02010609060101010101" pitchFamily="49" charset="-122"/>
                  </a:rPr>
                  <a:t>State space</a:t>
                </a:r>
                <a:endParaRPr lang="en-US" altLang="zh-CN" sz="1800" dirty="0">
                  <a:latin typeface="Times New Roman" panose="02020603050405020304" pitchFamily="18" charset="0"/>
                  <a:ea typeface="黑体" panose="02010609060101010101" pitchFamily="49" charset="-122"/>
                </a:endParaRPr>
              </a:p>
              <a:p>
                <a:pPr marL="0" lvl="0" indent="0" algn="ctr" eaLnBrk="1" hangingPunct="1">
                  <a:spcBef>
                    <a:spcPct val="0"/>
                  </a:spcBef>
                  <a:buFontTx/>
                  <a:buNone/>
                </a:pPr>
                <a:r>
                  <a:rPr lang="zh-CN" altLang="en-US" sz="1800" dirty="0">
                    <a:latin typeface="黑体" panose="02010609060101010101" pitchFamily="49" charset="-122"/>
                    <a:ea typeface="黑体" panose="02010609060101010101" pitchFamily="49" charset="-122"/>
                  </a:rPr>
                  <a:t>状态空间法</a:t>
                </a:r>
                <a:endParaRPr lang="en-US" altLang="zh-CN" sz="1800" dirty="0">
                  <a:latin typeface="黑体" panose="02010609060101010101" pitchFamily="49" charset="-122"/>
                  <a:ea typeface="黑体" panose="02010609060101010101" pitchFamily="49" charset="-122"/>
                </a:endParaRPr>
              </a:p>
            </p:txBody>
          </p:sp>
          <p:sp>
            <p:nvSpPr>
              <p:cNvPr id="51226" name="Rectangle 41"/>
              <p:cNvSpPr/>
              <p:nvPr/>
            </p:nvSpPr>
            <p:spPr>
              <a:xfrm>
                <a:off x="2190" y="1173"/>
                <a:ext cx="1513" cy="327"/>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16" name="Group 42"/>
            <p:cNvGrpSpPr/>
            <p:nvPr/>
          </p:nvGrpSpPr>
          <p:grpSpPr>
            <a:xfrm>
              <a:off x="0" y="1500"/>
              <a:ext cx="923" cy="423"/>
              <a:chOff x="0" y="1500"/>
              <a:chExt cx="923" cy="423"/>
            </a:xfrm>
          </p:grpSpPr>
          <p:sp>
            <p:nvSpPr>
              <p:cNvPr id="51223" name="Rectangle 43"/>
              <p:cNvSpPr/>
              <p:nvPr/>
            </p:nvSpPr>
            <p:spPr>
              <a:xfrm>
                <a:off x="43" y="1500"/>
                <a:ext cx="837" cy="423"/>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800" dirty="0">
                    <a:latin typeface="黑体" panose="02010609060101010101" pitchFamily="49" charset="-122"/>
                    <a:ea typeface="黑体" panose="02010609060101010101" pitchFamily="49" charset="-122"/>
                  </a:rPr>
                  <a:t>研究目标</a:t>
                </a:r>
                <a:endParaRPr lang="zh-CN" altLang="en-US" sz="1800" dirty="0">
                  <a:latin typeface="黑体" panose="02010609060101010101" pitchFamily="49" charset="-122"/>
                  <a:ea typeface="黑体" panose="02010609060101010101" pitchFamily="49" charset="-122"/>
                </a:endParaRPr>
              </a:p>
              <a:p>
                <a:pPr marL="0" lvl="0" indent="0" algn="ctr" eaLnBrk="1" hangingPunct="1">
                  <a:spcBef>
                    <a:spcPct val="0"/>
                  </a:spcBef>
                  <a:buFontTx/>
                  <a:buNone/>
                </a:pPr>
                <a:r>
                  <a:rPr lang="en-US" altLang="zh-CN" sz="1800" dirty="0">
                    <a:solidFill>
                      <a:schemeClr val="hlink"/>
                    </a:solidFill>
                    <a:latin typeface="Times New Roman" panose="02020603050405020304" pitchFamily="18" charset="0"/>
                    <a:ea typeface="黑体" panose="02010609060101010101" pitchFamily="49" charset="-122"/>
                  </a:rPr>
                  <a:t>Research goal</a:t>
                </a:r>
                <a:endParaRPr lang="en-US" altLang="zh-CN" sz="1800" dirty="0">
                  <a:solidFill>
                    <a:schemeClr val="hlink"/>
                  </a:solidFill>
                  <a:latin typeface="Times New Roman" panose="02020603050405020304" pitchFamily="18" charset="0"/>
                  <a:ea typeface="黑体" panose="02010609060101010101" pitchFamily="49" charset="-122"/>
                </a:endParaRPr>
              </a:p>
            </p:txBody>
          </p:sp>
          <p:sp>
            <p:nvSpPr>
              <p:cNvPr id="51224" name="Rectangle 44"/>
              <p:cNvSpPr/>
              <p:nvPr/>
            </p:nvSpPr>
            <p:spPr>
              <a:xfrm>
                <a:off x="0" y="1500"/>
                <a:ext cx="923" cy="423"/>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17" name="Group 45"/>
            <p:cNvGrpSpPr/>
            <p:nvPr/>
          </p:nvGrpSpPr>
          <p:grpSpPr>
            <a:xfrm>
              <a:off x="923" y="1500"/>
              <a:ext cx="1267" cy="423"/>
              <a:chOff x="923" y="1500"/>
              <a:chExt cx="1267" cy="423"/>
            </a:xfrm>
          </p:grpSpPr>
          <p:sp>
            <p:nvSpPr>
              <p:cNvPr id="51221" name="Rectangle 46"/>
              <p:cNvSpPr/>
              <p:nvPr/>
            </p:nvSpPr>
            <p:spPr>
              <a:xfrm>
                <a:off x="966" y="1500"/>
                <a:ext cx="1181" cy="423"/>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latin typeface="黑体" panose="02010609060101010101" pitchFamily="49" charset="-122"/>
                    <a:ea typeface="黑体" panose="02010609060101010101" pitchFamily="49" charset="-122"/>
                  </a:rPr>
                  <a:t>系统分析及给定输入、输出情况下的系统综合</a:t>
                </a:r>
                <a:endParaRPr lang="en-US" altLang="zh-CN" sz="1800" dirty="0">
                  <a:latin typeface="黑体" panose="02010609060101010101" pitchFamily="49" charset="-122"/>
                  <a:ea typeface="黑体" panose="02010609060101010101" pitchFamily="49" charset="-122"/>
                </a:endParaRPr>
              </a:p>
            </p:txBody>
          </p:sp>
          <p:sp>
            <p:nvSpPr>
              <p:cNvPr id="51222" name="Rectangle 47"/>
              <p:cNvSpPr/>
              <p:nvPr/>
            </p:nvSpPr>
            <p:spPr>
              <a:xfrm>
                <a:off x="923" y="1500"/>
                <a:ext cx="1267" cy="423"/>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nvGrpSpPr>
            <p:cNvPr id="51218" name="Group 48"/>
            <p:cNvGrpSpPr/>
            <p:nvPr/>
          </p:nvGrpSpPr>
          <p:grpSpPr>
            <a:xfrm>
              <a:off x="2190" y="1500"/>
              <a:ext cx="1513" cy="423"/>
              <a:chOff x="2190" y="1500"/>
              <a:chExt cx="1513" cy="423"/>
            </a:xfrm>
          </p:grpSpPr>
          <p:sp>
            <p:nvSpPr>
              <p:cNvPr id="51219" name="Rectangle 49"/>
              <p:cNvSpPr/>
              <p:nvPr/>
            </p:nvSpPr>
            <p:spPr>
              <a:xfrm>
                <a:off x="2233" y="1500"/>
                <a:ext cx="1427" cy="423"/>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latin typeface="黑体" panose="02010609060101010101" pitchFamily="49" charset="-122"/>
                    <a:ea typeface="黑体" panose="02010609060101010101" pitchFamily="49" charset="-122"/>
                  </a:rPr>
                  <a:t>揭示系统的内在规律，实现在一定意义下的最优控制与设计</a:t>
                </a:r>
                <a:endParaRPr lang="en-US" altLang="zh-CN" sz="1800" dirty="0">
                  <a:latin typeface="黑体" panose="02010609060101010101" pitchFamily="49" charset="-122"/>
                  <a:ea typeface="黑体" panose="02010609060101010101" pitchFamily="49" charset="-122"/>
                </a:endParaRPr>
              </a:p>
            </p:txBody>
          </p:sp>
          <p:sp>
            <p:nvSpPr>
              <p:cNvPr id="51220" name="Rectangle 50"/>
              <p:cNvSpPr/>
              <p:nvPr/>
            </p:nvSpPr>
            <p:spPr>
              <a:xfrm>
                <a:off x="2190" y="1500"/>
                <a:ext cx="1513" cy="423"/>
              </a:xfrm>
              <a:prstGeom prst="rect">
                <a:avLst/>
              </a:prstGeom>
              <a:noFill/>
              <a:ln w="7" cap="flat" cmpd="sng">
                <a:solidFill>
                  <a:srgbClr val="A0A0A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spTree>
  </p:cSld>
  <p:clrMapOvr>
    <a:masterClrMapping/>
  </p:clrMapOvr>
  <p:transition>
    <p:cover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52227" name="文本框 3"/>
          <p:cNvSpPr txBox="1"/>
          <p:nvPr/>
        </p:nvSpPr>
        <p:spPr>
          <a:xfrm>
            <a:off x="468313" y="4149725"/>
            <a:ext cx="151765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费根鲍姆</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E.A.Feigenbaum</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1936-</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52228" name="文本框 5"/>
          <p:cNvSpPr txBox="1"/>
          <p:nvPr/>
        </p:nvSpPr>
        <p:spPr>
          <a:xfrm>
            <a:off x="323850" y="4797425"/>
            <a:ext cx="8688388" cy="7080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spcBef>
                <a:spcPct val="0"/>
              </a:spcBef>
              <a:buFontTx/>
              <a:buNone/>
            </a:pPr>
            <a:r>
              <a:rPr lang="en-US" altLang="zh-CN" sz="2000" dirty="0">
                <a:latin typeface="黑体" panose="02010609060101010101" pitchFamily="49" charset="-122"/>
                <a:ea typeface="黑体" panose="02010609060101010101" pitchFamily="49" charset="-122"/>
              </a:rPr>
              <a:t>1968</a:t>
            </a:r>
            <a:r>
              <a:rPr lang="zh-CN" altLang="en-US" sz="2000" dirty="0">
                <a:latin typeface="黑体" panose="02010609060101010101" pitchFamily="49" charset="-122"/>
                <a:ea typeface="黑体" panose="02010609060101010101" pitchFamily="49" charset="-122"/>
              </a:rPr>
              <a:t>，专家系统：在某些特定领域内，应用大量的专家知识和推理方法求解复杂问题的一种人工智能计算机程序</a:t>
            </a:r>
            <a:endParaRPr lang="en-US" altLang="zh-CN" sz="2000" dirty="0">
              <a:latin typeface="黑体" panose="02010609060101010101" pitchFamily="49" charset="-122"/>
              <a:ea typeface="黑体" panose="02010609060101010101" pitchFamily="49" charset="-122"/>
            </a:endParaRPr>
          </a:p>
        </p:txBody>
      </p:sp>
      <p:pic>
        <p:nvPicPr>
          <p:cNvPr id="52229" name="图片 7"/>
          <p:cNvPicPr>
            <a:picLocks noChangeAspect="1"/>
          </p:cNvPicPr>
          <p:nvPr/>
        </p:nvPicPr>
        <p:blipFill>
          <a:blip r:embed="rId1"/>
          <a:stretch>
            <a:fillRect/>
          </a:stretch>
        </p:blipFill>
        <p:spPr>
          <a:xfrm>
            <a:off x="368300" y="1771650"/>
            <a:ext cx="1776413" cy="2320925"/>
          </a:xfrm>
          <a:prstGeom prst="rect">
            <a:avLst/>
          </a:prstGeom>
          <a:noFill/>
          <a:ln w="9525">
            <a:no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54275" name="文本框 3"/>
          <p:cNvSpPr txBox="1"/>
          <p:nvPr/>
        </p:nvSpPr>
        <p:spPr>
          <a:xfrm>
            <a:off x="468313" y="4149725"/>
            <a:ext cx="151765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费根鲍姆</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E.A.Feigenbaum</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1936-</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54276" name="文本框 5"/>
          <p:cNvSpPr txBox="1"/>
          <p:nvPr/>
        </p:nvSpPr>
        <p:spPr>
          <a:xfrm>
            <a:off x="323850" y="4797425"/>
            <a:ext cx="8688388" cy="1016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spcBef>
                <a:spcPct val="0"/>
              </a:spcBef>
              <a:buFontTx/>
              <a:buNone/>
            </a:pPr>
            <a:r>
              <a:rPr lang="en-US" altLang="zh-CN" sz="2000" dirty="0">
                <a:latin typeface="黑体" panose="02010609060101010101" pitchFamily="49" charset="-122"/>
                <a:ea typeface="黑体" panose="02010609060101010101" pitchFamily="49" charset="-122"/>
              </a:rPr>
              <a:t>1968</a:t>
            </a:r>
            <a:r>
              <a:rPr lang="zh-CN" altLang="en-US" sz="2000" dirty="0">
                <a:latin typeface="黑体" panose="02010609060101010101" pitchFamily="49" charset="-122"/>
                <a:ea typeface="黑体" panose="02010609060101010101" pitchFamily="49" charset="-122"/>
              </a:rPr>
              <a:t>，专家系统：</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1965</a:t>
            </a:r>
            <a:r>
              <a:rPr lang="zh-CN" altLang="en-US" sz="2000" dirty="0">
                <a:latin typeface="黑体" panose="02010609060101010101" pitchFamily="49" charset="-122"/>
                <a:ea typeface="黑体" panose="02010609060101010101" pitchFamily="49" charset="-122"/>
              </a:rPr>
              <a:t>，模糊控制：以模糊集合论、模糊语言变量和模糊逻辑推理为基础的一种计算机数字控制技术</a:t>
            </a:r>
            <a:endParaRPr lang="en-US" altLang="zh-CN" sz="2000" dirty="0">
              <a:latin typeface="黑体" panose="02010609060101010101" pitchFamily="49" charset="-122"/>
              <a:ea typeface="黑体" panose="02010609060101010101" pitchFamily="49" charset="-122"/>
            </a:endParaRPr>
          </a:p>
        </p:txBody>
      </p:sp>
      <p:sp>
        <p:nvSpPr>
          <p:cNvPr id="54277" name="文本框 3"/>
          <p:cNvSpPr txBox="1"/>
          <p:nvPr/>
        </p:nvSpPr>
        <p:spPr>
          <a:xfrm>
            <a:off x="2387600" y="4149725"/>
            <a:ext cx="2441575"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扎德，美国自动控制专家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Zadeh, L.A.</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1921.2-2017.9</a:t>
            </a:r>
            <a:r>
              <a:rPr lang="zh-CN" altLang="en-US" sz="1400" dirty="0">
                <a:latin typeface="Arial" panose="020B0604020202020204" pitchFamily="34" charset="0"/>
              </a:rPr>
              <a:t>）</a:t>
            </a:r>
            <a:endParaRPr lang="zh-CN" altLang="en-US" sz="1400" dirty="0">
              <a:latin typeface="Arial" panose="020B0604020202020204" pitchFamily="34" charset="0"/>
            </a:endParaRPr>
          </a:p>
        </p:txBody>
      </p:sp>
      <p:pic>
        <p:nvPicPr>
          <p:cNvPr id="54278" name="图片 7"/>
          <p:cNvPicPr>
            <a:picLocks noChangeAspect="1"/>
          </p:cNvPicPr>
          <p:nvPr/>
        </p:nvPicPr>
        <p:blipFill>
          <a:blip r:embed="rId1"/>
          <a:stretch>
            <a:fillRect/>
          </a:stretch>
        </p:blipFill>
        <p:spPr>
          <a:xfrm>
            <a:off x="368300" y="1771650"/>
            <a:ext cx="1776413" cy="2320925"/>
          </a:xfrm>
          <a:prstGeom prst="rect">
            <a:avLst/>
          </a:prstGeom>
          <a:noFill/>
          <a:ln w="9525">
            <a:noFill/>
          </a:ln>
        </p:spPr>
      </p:pic>
      <p:pic>
        <p:nvPicPr>
          <p:cNvPr id="54279" name="图片 11"/>
          <p:cNvPicPr>
            <a:picLocks noChangeAspect="1"/>
          </p:cNvPicPr>
          <p:nvPr/>
        </p:nvPicPr>
        <p:blipFill>
          <a:blip r:embed="rId2"/>
          <a:stretch>
            <a:fillRect/>
          </a:stretch>
        </p:blipFill>
        <p:spPr>
          <a:xfrm>
            <a:off x="2640013" y="1770063"/>
            <a:ext cx="1795462" cy="2320925"/>
          </a:xfrm>
          <a:prstGeom prst="rect">
            <a:avLst/>
          </a:prstGeom>
          <a:noFill/>
          <a:ln w="9525">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56323" name="文本框 3"/>
          <p:cNvSpPr txBox="1"/>
          <p:nvPr/>
        </p:nvSpPr>
        <p:spPr>
          <a:xfrm>
            <a:off x="468313" y="4149725"/>
            <a:ext cx="151765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费根鲍姆</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E.A.Feigenbaum</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1936-</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56324" name="文本框 5"/>
          <p:cNvSpPr txBox="1"/>
          <p:nvPr/>
        </p:nvSpPr>
        <p:spPr>
          <a:xfrm>
            <a:off x="323850" y="4797425"/>
            <a:ext cx="8688388" cy="13223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spcBef>
                <a:spcPct val="0"/>
              </a:spcBef>
              <a:buFontTx/>
              <a:buNone/>
            </a:pPr>
            <a:r>
              <a:rPr lang="en-US" altLang="zh-CN" sz="2000" dirty="0">
                <a:latin typeface="黑体" panose="02010609060101010101" pitchFamily="49" charset="-122"/>
                <a:ea typeface="黑体" panose="02010609060101010101" pitchFamily="49" charset="-122"/>
              </a:rPr>
              <a:t>1968</a:t>
            </a:r>
            <a:r>
              <a:rPr lang="zh-CN" altLang="en-US" sz="2000" dirty="0">
                <a:latin typeface="黑体" panose="02010609060101010101" pitchFamily="49" charset="-122"/>
                <a:ea typeface="黑体" panose="02010609060101010101" pitchFamily="49" charset="-122"/>
              </a:rPr>
              <a:t>，专家系统：</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1965</a:t>
            </a:r>
            <a:r>
              <a:rPr lang="zh-CN" altLang="en-US" sz="2000" dirty="0">
                <a:latin typeface="黑体" panose="02010609060101010101" pitchFamily="49" charset="-122"/>
                <a:ea typeface="黑体" panose="02010609060101010101" pitchFamily="49" charset="-122"/>
              </a:rPr>
              <a:t>，模糊控制：</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1982</a:t>
            </a:r>
            <a:r>
              <a:rPr lang="zh-CN" altLang="en-US" sz="2000" dirty="0">
                <a:latin typeface="黑体" panose="02010609060101010101" pitchFamily="49" charset="-122"/>
                <a:ea typeface="黑体" panose="02010609060101010101" pitchFamily="49" charset="-122"/>
              </a:rPr>
              <a:t>，神经网络：一种模仿动物神经网络行为特征，进行分布式并行信息处理的算法数学模型</a:t>
            </a:r>
            <a:endParaRPr lang="en-US" altLang="zh-CN" sz="2000" dirty="0">
              <a:latin typeface="黑体" panose="02010609060101010101" pitchFamily="49" charset="-122"/>
              <a:ea typeface="黑体" panose="02010609060101010101" pitchFamily="49" charset="-122"/>
            </a:endParaRPr>
          </a:p>
        </p:txBody>
      </p:sp>
      <p:sp>
        <p:nvSpPr>
          <p:cNvPr id="56325" name="文本框 3"/>
          <p:cNvSpPr txBox="1"/>
          <p:nvPr/>
        </p:nvSpPr>
        <p:spPr>
          <a:xfrm>
            <a:off x="2387600" y="4149725"/>
            <a:ext cx="2441575"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扎德，美国自动控制专家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Zadeh, L.A.</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1921.2-2017.9</a:t>
            </a:r>
            <a:r>
              <a:rPr lang="zh-CN" altLang="en-US" sz="1400" dirty="0">
                <a:latin typeface="Arial" panose="020B0604020202020204" pitchFamily="34" charset="0"/>
              </a:rPr>
              <a:t>）</a:t>
            </a:r>
            <a:endParaRPr lang="zh-CN" altLang="en-US" sz="1400" dirty="0">
              <a:latin typeface="Arial" panose="020B0604020202020204" pitchFamily="34" charset="0"/>
            </a:endParaRPr>
          </a:p>
        </p:txBody>
      </p:sp>
      <p:pic>
        <p:nvPicPr>
          <p:cNvPr id="56326" name="图片 7"/>
          <p:cNvPicPr>
            <a:picLocks noChangeAspect="1"/>
          </p:cNvPicPr>
          <p:nvPr/>
        </p:nvPicPr>
        <p:blipFill>
          <a:blip r:embed="rId1"/>
          <a:stretch>
            <a:fillRect/>
          </a:stretch>
        </p:blipFill>
        <p:spPr>
          <a:xfrm>
            <a:off x="368300" y="1771650"/>
            <a:ext cx="1776413" cy="2320925"/>
          </a:xfrm>
          <a:prstGeom prst="rect">
            <a:avLst/>
          </a:prstGeom>
          <a:noFill/>
          <a:ln w="9525">
            <a:noFill/>
          </a:ln>
        </p:spPr>
      </p:pic>
      <p:pic>
        <p:nvPicPr>
          <p:cNvPr id="56327" name="图片 11"/>
          <p:cNvPicPr>
            <a:picLocks noChangeAspect="1"/>
          </p:cNvPicPr>
          <p:nvPr/>
        </p:nvPicPr>
        <p:blipFill>
          <a:blip r:embed="rId2"/>
          <a:stretch>
            <a:fillRect/>
          </a:stretch>
        </p:blipFill>
        <p:spPr>
          <a:xfrm>
            <a:off x="2640013" y="1770063"/>
            <a:ext cx="1795462" cy="2320925"/>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3" descr="7b0a2020202022776f7264617274223a2022220a7d0a"/>
          <p:cNvSpPr>
            <a:spLocks noGrp="1"/>
          </p:cNvSpPr>
          <p:nvPr/>
        </p:nvSpPr>
        <p:spPr>
          <a:xfrm>
            <a:off x="714375" y="285750"/>
            <a:ext cx="8229600" cy="1143000"/>
          </a:xfrm>
          <a:prstGeom prst="rect">
            <a:avLst/>
          </a:prstGeom>
          <a:noFill/>
          <a:ln w="9525">
            <a:noFill/>
          </a:ln>
        </p:spPr>
        <p:txBody>
          <a:bodyPr vert="horz" wrap="square" lIns="91440" tIns="45720" rIns="91440" bIns="45720" anchor="ctr" anchorCtr="0">
            <a:scene3d>
              <a:camera prst="orthographicFront"/>
              <a:lightRig rig="threePt" dir="t"/>
            </a:scene3d>
          </a:bodyPr>
          <a:lstStyle>
            <a:lvl1pPr algn="ctr" rtl="0" eaLnBrk="0" fontAlgn="base" hangingPunct="0">
              <a:spcBef>
                <a:spcPct val="0"/>
              </a:spcBef>
              <a:spcAft>
                <a:spcPct val="0"/>
              </a:spcAft>
              <a:defRPr kumimoji="1" sz="4400" kern="1200">
                <a:solidFill>
                  <a:schemeClr val="tx1"/>
                </a:solidFill>
                <a:latin typeface="+mj-lt"/>
                <a:ea typeface="+mj-ea"/>
                <a:cs typeface="宋体" panose="02010600030101010101" pitchFamily="2" charset="-122"/>
              </a:defRPr>
            </a:lvl1pPr>
            <a:lvl2pPr algn="ctr"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eaLnBrk="1" hangingPunct="1"/>
            <a:r>
              <a:rPr lang="zh-CN" altLang="en-US" sz="4800" b="1" dirty="0">
                <a:ln w="15875"/>
                <a:solidFill>
                  <a:schemeClr val="tx2"/>
                </a:solidFill>
                <a:effectLst/>
                <a:latin typeface="方正魏碑_GBK" panose="02000000000000000000" charset="-122"/>
                <a:ea typeface="方正魏碑_GBK" panose="02000000000000000000" charset="-122"/>
              </a:rPr>
              <a:t>参考书籍</a:t>
            </a:r>
            <a:endParaRPr lang="zh-CN" altLang="en-US" sz="4800" b="1" dirty="0">
              <a:ln w="15875"/>
              <a:solidFill>
                <a:schemeClr val="tx2"/>
              </a:solidFill>
              <a:effectLst/>
              <a:latin typeface="方正魏碑_GBK" panose="02000000000000000000" charset="-122"/>
              <a:ea typeface="方正魏碑_GBK" panose="02000000000000000000" charset="-122"/>
            </a:endParaRPr>
          </a:p>
        </p:txBody>
      </p:sp>
      <p:sp>
        <p:nvSpPr>
          <p:cNvPr id="6147" name="内容占位符 2"/>
          <p:cNvSpPr>
            <a:spLocks noGrp="1"/>
          </p:cNvSpPr>
          <p:nvPr>
            <p:ph idx="1"/>
          </p:nvPr>
        </p:nvSpPr>
        <p:spPr>
          <a:xfrm>
            <a:off x="530225" y="1700213"/>
            <a:ext cx="8604250" cy="4525962"/>
          </a:xfrm>
        </p:spPr>
        <p:txBody>
          <a:bodyPr vert="horz" wrap="square" lIns="91440" tIns="45720" rIns="91440" bIns="45720" anchor="t" anchorCtr="0"/>
          <a:p>
            <a:pPr eaLnBrk="1" hangingPunct="1">
              <a:lnSpc>
                <a:spcPct val="150000"/>
              </a:lnSpc>
              <a:buNone/>
            </a:pPr>
            <a:r>
              <a:rPr lang="en-US" altLang="zh-CN" sz="2400" b="1" dirty="0">
                <a:latin typeface="Times New Roman" panose="02020603050405020304" pitchFamily="18" charset="0"/>
                <a:ea typeface="仿宋_GB2312" panose="02010609030101010101" pitchFamily="49" charset="-122"/>
              </a:rPr>
              <a:t>Required</a:t>
            </a:r>
            <a:endParaRPr lang="en-US" altLang="zh-CN" sz="2400" b="1" dirty="0">
              <a:latin typeface="Times New Roman" panose="02020603050405020304" pitchFamily="18" charset="0"/>
              <a:ea typeface="仿宋_GB2312" panose="02010609030101010101" pitchFamily="49" charset="-122"/>
            </a:endParaRPr>
          </a:p>
          <a:p>
            <a:pPr eaLnBrk="1" hangingPunct="1">
              <a:lnSpc>
                <a:spcPct val="150000"/>
              </a:lnSpc>
            </a:pPr>
            <a:r>
              <a:rPr lang="zh-CN" altLang="en-US" sz="2000" b="1" dirty="0">
                <a:solidFill>
                  <a:srgbClr val="C00000"/>
                </a:solidFill>
                <a:latin typeface="仿宋_GB2312" panose="02010609030101010101" pitchFamily="49" charset="-122"/>
                <a:ea typeface="仿宋_GB2312" panose="02010609030101010101" pitchFamily="49" charset="-122"/>
              </a:rPr>
              <a:t>侍洪波，杨文，曹萃文</a:t>
            </a:r>
            <a:r>
              <a:rPr lang="en-US" altLang="zh-CN" sz="2000" b="1" dirty="0">
                <a:solidFill>
                  <a:srgbClr val="C00000"/>
                </a:solidFill>
                <a:latin typeface="仿宋_GB2312" panose="02010609030101010101" pitchFamily="49" charset="-122"/>
                <a:ea typeface="仿宋_GB2312" panose="02010609030101010101" pitchFamily="49" charset="-122"/>
              </a:rPr>
              <a:t>.</a:t>
            </a:r>
            <a:r>
              <a:rPr lang="zh-CN" altLang="en-US" sz="2000" b="1" dirty="0">
                <a:solidFill>
                  <a:srgbClr val="C00000"/>
                </a:solidFill>
                <a:latin typeface="仿宋_GB2312" panose="02010609030101010101" pitchFamily="49" charset="-122"/>
                <a:ea typeface="仿宋_GB2312" panose="02010609030101010101" pitchFamily="49" charset="-122"/>
              </a:rPr>
              <a:t> 自动控制原理</a:t>
            </a:r>
            <a:r>
              <a:rPr lang="en-US" altLang="zh-CN" sz="2000" b="1" dirty="0">
                <a:solidFill>
                  <a:srgbClr val="C00000"/>
                </a:solidFill>
                <a:latin typeface="仿宋_GB2312" panose="02010609030101010101" pitchFamily="49" charset="-122"/>
                <a:ea typeface="仿宋_GB2312" panose="02010609030101010101" pitchFamily="49" charset="-122"/>
              </a:rPr>
              <a:t>,</a:t>
            </a:r>
            <a:r>
              <a:rPr lang="zh-CN" altLang="en-US" sz="2000" b="1" dirty="0">
                <a:solidFill>
                  <a:srgbClr val="C00000"/>
                </a:solidFill>
                <a:latin typeface="仿宋_GB2312" panose="02010609030101010101" pitchFamily="49" charset="-122"/>
                <a:ea typeface="仿宋_GB2312" panose="02010609030101010101" pitchFamily="49" charset="-122"/>
              </a:rPr>
              <a:t>化学工业出社，</a:t>
            </a:r>
            <a:r>
              <a:rPr lang="en-US" altLang="zh-CN" sz="2000" b="1" dirty="0">
                <a:solidFill>
                  <a:srgbClr val="C00000"/>
                </a:solidFill>
                <a:latin typeface="仿宋_GB2312" panose="02010609030101010101" pitchFamily="49" charset="-122"/>
                <a:ea typeface="仿宋_GB2312" panose="02010609030101010101" pitchFamily="49" charset="-122"/>
              </a:rPr>
              <a:t>2022, </a:t>
            </a:r>
            <a:r>
              <a:rPr lang="zh-CN" altLang="en-US" sz="2000" b="1" dirty="0">
                <a:solidFill>
                  <a:srgbClr val="C00000"/>
                </a:solidFill>
                <a:latin typeface="仿宋_GB2312" panose="02010609030101010101" pitchFamily="49" charset="-122"/>
                <a:ea typeface="仿宋_GB2312" panose="02010609030101010101" pitchFamily="49" charset="-122"/>
              </a:rPr>
              <a:t> </a:t>
            </a:r>
            <a:r>
              <a:rPr lang="en-US" altLang="zh-CN" sz="2000" b="1" dirty="0">
                <a:solidFill>
                  <a:srgbClr val="C00000"/>
                </a:solidFill>
                <a:latin typeface="仿宋_GB2312" panose="02010609030101010101" pitchFamily="49" charset="-122"/>
                <a:ea typeface="仿宋_GB2312" panose="02010609030101010101" pitchFamily="49" charset="-122"/>
              </a:rPr>
              <a:t>ISBN 978-122-39527-6</a:t>
            </a:r>
            <a:endParaRPr lang="en-US" altLang="zh-CN" sz="2000" b="1" dirty="0">
              <a:solidFill>
                <a:srgbClr val="C00000"/>
              </a:solidFill>
              <a:latin typeface="仿宋_GB2312" panose="02010609030101010101" pitchFamily="49" charset="-122"/>
              <a:ea typeface="仿宋_GB2312" panose="02010609030101010101" pitchFamily="49" charset="-122"/>
            </a:endParaRPr>
          </a:p>
          <a:p>
            <a:pPr eaLnBrk="1" hangingPunct="1">
              <a:lnSpc>
                <a:spcPct val="150000"/>
              </a:lnSpc>
              <a:buNone/>
            </a:pPr>
            <a:r>
              <a:rPr lang="en-US" altLang="zh-CN" sz="2000" b="1" dirty="0">
                <a:latin typeface="Times New Roman" panose="02020603050405020304" pitchFamily="18" charset="0"/>
                <a:ea typeface="仿宋_GB2312" panose="02010609030101010101" pitchFamily="49" charset="-122"/>
              </a:rPr>
              <a:t>Supplementary</a:t>
            </a:r>
            <a:endParaRPr lang="en-US" altLang="zh-CN" sz="2000" b="1" dirty="0">
              <a:latin typeface="Times New Roman" panose="02020603050405020304" pitchFamily="18" charset="0"/>
              <a:ea typeface="仿宋_GB2312" panose="02010609030101010101" pitchFamily="49" charset="-122"/>
            </a:endParaRPr>
          </a:p>
          <a:p>
            <a:pPr eaLnBrk="1" hangingPunct="1">
              <a:lnSpc>
                <a:spcPct val="150000"/>
              </a:lnSpc>
            </a:pPr>
            <a:r>
              <a:rPr lang="zh-CN" altLang="en-US" sz="2000" b="1" dirty="0">
                <a:solidFill>
                  <a:srgbClr val="0000FF"/>
                </a:solidFill>
                <a:latin typeface="仿宋_GB2312" panose="02010609030101010101" pitchFamily="49" charset="-122"/>
                <a:ea typeface="仿宋_GB2312" panose="02010609030101010101" pitchFamily="49" charset="-122"/>
              </a:rPr>
              <a:t>胡寿松</a:t>
            </a:r>
            <a:r>
              <a:rPr lang="en-US" altLang="zh-CN" sz="2000" b="1" dirty="0">
                <a:solidFill>
                  <a:srgbClr val="0000FF"/>
                </a:solidFill>
                <a:latin typeface="仿宋_GB2312" panose="02010609030101010101" pitchFamily="49" charset="-122"/>
                <a:ea typeface="仿宋_GB2312" panose="02010609030101010101" pitchFamily="49" charset="-122"/>
              </a:rPr>
              <a:t>.</a:t>
            </a:r>
            <a:r>
              <a:rPr lang="zh-CN" altLang="en-US" sz="2000" b="1" dirty="0">
                <a:solidFill>
                  <a:srgbClr val="0000FF"/>
                </a:solidFill>
                <a:latin typeface="仿宋_GB2312" panose="02010609030101010101" pitchFamily="49" charset="-122"/>
                <a:ea typeface="仿宋_GB2312" panose="02010609030101010101" pitchFamily="49" charset="-122"/>
              </a:rPr>
              <a:t> </a:t>
            </a:r>
            <a:r>
              <a:rPr lang="zh-CN" altLang="en-US" sz="2000" b="1" dirty="0">
                <a:latin typeface="仿宋_GB2312" panose="02010609030101010101" pitchFamily="49" charset="-122"/>
                <a:ea typeface="仿宋_GB2312" panose="02010609030101010101" pitchFamily="49" charset="-122"/>
              </a:rPr>
              <a:t>自动控制原理</a:t>
            </a:r>
            <a:r>
              <a:rPr lang="en-US" altLang="zh-CN" sz="2000" b="1" dirty="0">
                <a:latin typeface="仿宋_GB2312" panose="02010609030101010101" pitchFamily="49" charset="-122"/>
                <a:ea typeface="仿宋_GB2312" panose="02010609030101010101" pitchFamily="49" charset="-122"/>
              </a:rPr>
              <a:t>(</a:t>
            </a:r>
            <a:r>
              <a:rPr lang="zh-CN" altLang="en-US" sz="2000" b="1" dirty="0">
                <a:latin typeface="仿宋_GB2312" panose="02010609030101010101" pitchFamily="49" charset="-122"/>
                <a:ea typeface="仿宋_GB2312" panose="02010609030101010101" pitchFamily="49" charset="-122"/>
              </a:rPr>
              <a:t>第四版</a:t>
            </a:r>
            <a:r>
              <a:rPr lang="en-US" altLang="zh-CN" sz="2000" b="1" dirty="0">
                <a:latin typeface="仿宋_GB2312" panose="02010609030101010101" pitchFamily="49" charset="-122"/>
                <a:ea typeface="仿宋_GB2312" panose="02010609030101010101" pitchFamily="49" charset="-122"/>
              </a:rPr>
              <a:t>),</a:t>
            </a:r>
            <a:r>
              <a:rPr lang="zh-CN" altLang="en-US" sz="2000" b="1" dirty="0">
                <a:latin typeface="仿宋_GB2312" panose="02010609030101010101" pitchFamily="49" charset="-122"/>
                <a:ea typeface="仿宋_GB2312" panose="02010609030101010101" pitchFamily="49" charset="-122"/>
              </a:rPr>
              <a:t>科学出版社</a:t>
            </a:r>
            <a:r>
              <a:rPr lang="en-US" altLang="zh-CN" sz="2000" b="1" dirty="0">
                <a:latin typeface="仿宋_GB2312" panose="02010609030101010101" pitchFamily="49" charset="-122"/>
                <a:ea typeface="仿宋_GB2312" panose="02010609030101010101" pitchFamily="49" charset="-122"/>
              </a:rPr>
              <a:t>,2001, </a:t>
            </a:r>
            <a:r>
              <a:rPr lang="zh-CN" altLang="en-US" sz="2000" b="1" dirty="0">
                <a:latin typeface="仿宋_GB2312" panose="02010609030101010101" pitchFamily="49" charset="-122"/>
                <a:ea typeface="仿宋_GB2312" panose="02010609030101010101" pitchFamily="49" charset="-122"/>
              </a:rPr>
              <a:t>  </a:t>
            </a:r>
            <a:r>
              <a:rPr lang="en-US" altLang="zh-CN" sz="2000" b="1" dirty="0">
                <a:latin typeface="仿宋_GB2312" panose="02010609030101010101" pitchFamily="49" charset="-122"/>
                <a:ea typeface="仿宋_GB2312" panose="02010609030101010101" pitchFamily="49" charset="-122"/>
              </a:rPr>
              <a:t>ISBN 7-03-008881-6</a:t>
            </a:r>
            <a:endParaRPr lang="en-US" altLang="zh-CN" sz="2000" b="1" dirty="0">
              <a:latin typeface="仿宋_GB2312" panose="02010609030101010101" pitchFamily="49" charset="-122"/>
              <a:ea typeface="仿宋_GB2312" panose="02010609030101010101" pitchFamily="49" charset="-122"/>
            </a:endParaRPr>
          </a:p>
          <a:p>
            <a:pPr eaLnBrk="1" hangingPunct="1">
              <a:lnSpc>
                <a:spcPct val="150000"/>
              </a:lnSpc>
            </a:pPr>
            <a:r>
              <a:rPr lang="en-US" altLang="zh-CN" sz="2000" b="1" dirty="0">
                <a:solidFill>
                  <a:srgbClr val="0000FF"/>
                </a:solidFill>
                <a:latin typeface="Times New Roman" panose="02020603050405020304" pitchFamily="18" charset="0"/>
                <a:cs typeface="Times New Roman" panose="02020603050405020304" pitchFamily="18" charset="0"/>
              </a:rPr>
              <a:t>MIT Opencourses: </a:t>
            </a:r>
            <a:r>
              <a:rPr lang="en-US" altLang="zh-CN" sz="2000" b="1" dirty="0">
                <a:solidFill>
                  <a:srgbClr val="000000"/>
                </a:solidFill>
                <a:latin typeface="Times New Roman" panose="02020603050405020304" pitchFamily="18" charset="0"/>
                <a:cs typeface="Times New Roman" panose="02020603050405020304" pitchFamily="18" charset="0"/>
              </a:rPr>
              <a:t>https://ocw.mit.edu/courses/aeronautics-and-astronautics/16-06-principles-of-automatic-control-fall-2012/index.htm?utm_source=OCWDept&amp;utm_medium=CarouselSm&amp;utm_campaign=FeaturedCourse#</a:t>
            </a:r>
            <a:endParaRPr lang="en-US" altLang="zh-CN" sz="2000" b="1" dirty="0">
              <a:solidFill>
                <a:srgbClr val="000000"/>
              </a:solidFill>
              <a:latin typeface="仿宋_GB2312" panose="02010609030101010101" pitchFamily="49" charset="-122"/>
              <a:ea typeface="仿宋_GB2312" panose="02010609030101010101" pitchFamily="49" charset="-122"/>
            </a:endParaRPr>
          </a:p>
        </p:txBody>
      </p:sp>
      <p:pic>
        <p:nvPicPr>
          <p:cNvPr id="3" name="图片 2"/>
          <p:cNvPicPr>
            <a:picLocks noChangeAspect="1"/>
          </p:cNvPicPr>
          <p:nvPr/>
        </p:nvPicPr>
        <p:blipFill>
          <a:blip r:embed="rId1"/>
          <a:stretch>
            <a:fillRect/>
          </a:stretch>
        </p:blipFill>
        <p:spPr>
          <a:xfrm>
            <a:off x="6227763" y="4594225"/>
            <a:ext cx="2787650" cy="1906588"/>
          </a:xfrm>
          <a:prstGeom prst="rect">
            <a:avLst/>
          </a:prstGeom>
          <a:noFill/>
          <a:ln w="9525">
            <a:noFill/>
          </a:ln>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58371" name="文本框 3"/>
          <p:cNvSpPr txBox="1"/>
          <p:nvPr/>
        </p:nvSpPr>
        <p:spPr>
          <a:xfrm>
            <a:off x="468313" y="4149725"/>
            <a:ext cx="151765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费根鲍姆</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E.A.Feigenbaum</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1936-</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58372" name="文本框 5"/>
          <p:cNvSpPr txBox="1"/>
          <p:nvPr/>
        </p:nvSpPr>
        <p:spPr>
          <a:xfrm>
            <a:off x="323850" y="4797425"/>
            <a:ext cx="8688388" cy="16303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spcBef>
                <a:spcPct val="0"/>
              </a:spcBef>
              <a:buFontTx/>
              <a:buNone/>
            </a:pPr>
            <a:r>
              <a:rPr lang="en-US" altLang="zh-CN" sz="2000" dirty="0">
                <a:latin typeface="黑体" panose="02010609060101010101" pitchFamily="49" charset="-122"/>
                <a:ea typeface="黑体" panose="02010609060101010101" pitchFamily="49" charset="-122"/>
              </a:rPr>
              <a:t>1968</a:t>
            </a:r>
            <a:r>
              <a:rPr lang="zh-CN" altLang="en-US" sz="2000" dirty="0">
                <a:latin typeface="黑体" panose="02010609060101010101" pitchFamily="49" charset="-122"/>
                <a:ea typeface="黑体" panose="02010609060101010101" pitchFamily="49" charset="-122"/>
              </a:rPr>
              <a:t>，专家系统：</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1965</a:t>
            </a:r>
            <a:r>
              <a:rPr lang="zh-CN" altLang="en-US" sz="2000" dirty="0">
                <a:latin typeface="黑体" panose="02010609060101010101" pitchFamily="49" charset="-122"/>
                <a:ea typeface="黑体" panose="02010609060101010101" pitchFamily="49" charset="-122"/>
              </a:rPr>
              <a:t>，模糊控制：</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1982</a:t>
            </a:r>
            <a:r>
              <a:rPr lang="zh-CN" altLang="en-US" sz="2000" dirty="0">
                <a:latin typeface="黑体" panose="02010609060101010101" pitchFamily="49" charset="-122"/>
                <a:ea typeface="黑体" panose="02010609060101010101" pitchFamily="49" charset="-122"/>
              </a:rPr>
              <a:t>，神经网络：</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1975</a:t>
            </a:r>
            <a:r>
              <a:rPr lang="zh-CN" altLang="en-US" sz="2000" dirty="0">
                <a:latin typeface="黑体" panose="02010609060101010101" pitchFamily="49" charset="-122"/>
                <a:ea typeface="黑体" panose="02010609060101010101" pitchFamily="49" charset="-122"/>
              </a:rPr>
              <a:t>，遗传算法：一类借鉴生物界的进化规律</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适者生存，优胜劣汰遗传机制</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演化而来的随机化搜索方法</a:t>
            </a:r>
            <a:endParaRPr lang="en-US" altLang="zh-CN" sz="2000" dirty="0">
              <a:latin typeface="黑体" panose="02010609060101010101" pitchFamily="49" charset="-122"/>
              <a:ea typeface="黑体" panose="02010609060101010101" pitchFamily="49" charset="-122"/>
            </a:endParaRPr>
          </a:p>
        </p:txBody>
      </p:sp>
      <p:sp>
        <p:nvSpPr>
          <p:cNvPr id="58373" name="文本框 14"/>
          <p:cNvSpPr txBox="1"/>
          <p:nvPr/>
        </p:nvSpPr>
        <p:spPr>
          <a:xfrm>
            <a:off x="4678363" y="4149725"/>
            <a:ext cx="221615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霍兰德，美国心理学家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John Henry Holland</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1929-</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58374" name="文本框 3"/>
          <p:cNvSpPr txBox="1"/>
          <p:nvPr/>
        </p:nvSpPr>
        <p:spPr>
          <a:xfrm>
            <a:off x="2387600" y="4149725"/>
            <a:ext cx="2441575"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扎德，美国自动控制专家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Zadeh, L.A.</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1921.2-2017.9</a:t>
            </a:r>
            <a:r>
              <a:rPr lang="zh-CN" altLang="en-US" sz="1400" dirty="0">
                <a:latin typeface="Arial" panose="020B0604020202020204" pitchFamily="34" charset="0"/>
              </a:rPr>
              <a:t>）</a:t>
            </a:r>
            <a:endParaRPr lang="zh-CN" altLang="en-US" sz="1400" dirty="0">
              <a:latin typeface="Arial" panose="020B0604020202020204" pitchFamily="34" charset="0"/>
            </a:endParaRPr>
          </a:p>
        </p:txBody>
      </p:sp>
      <p:pic>
        <p:nvPicPr>
          <p:cNvPr id="58375" name="图片 7"/>
          <p:cNvPicPr>
            <a:picLocks noChangeAspect="1"/>
          </p:cNvPicPr>
          <p:nvPr/>
        </p:nvPicPr>
        <p:blipFill>
          <a:blip r:embed="rId1"/>
          <a:stretch>
            <a:fillRect/>
          </a:stretch>
        </p:blipFill>
        <p:spPr>
          <a:xfrm>
            <a:off x="368300" y="1771650"/>
            <a:ext cx="1776413" cy="2320925"/>
          </a:xfrm>
          <a:prstGeom prst="rect">
            <a:avLst/>
          </a:prstGeom>
          <a:noFill/>
          <a:ln w="9525">
            <a:noFill/>
          </a:ln>
        </p:spPr>
      </p:pic>
      <p:pic>
        <p:nvPicPr>
          <p:cNvPr id="58376" name="图片 11"/>
          <p:cNvPicPr>
            <a:picLocks noChangeAspect="1"/>
          </p:cNvPicPr>
          <p:nvPr/>
        </p:nvPicPr>
        <p:blipFill>
          <a:blip r:embed="rId2"/>
          <a:stretch>
            <a:fillRect/>
          </a:stretch>
        </p:blipFill>
        <p:spPr>
          <a:xfrm>
            <a:off x="2640013" y="1770063"/>
            <a:ext cx="1795462" cy="2320925"/>
          </a:xfrm>
          <a:prstGeom prst="rect">
            <a:avLst/>
          </a:prstGeom>
          <a:noFill/>
          <a:ln w="9525">
            <a:noFill/>
          </a:ln>
        </p:spPr>
      </p:pic>
      <p:pic>
        <p:nvPicPr>
          <p:cNvPr id="58377" name="图片 13"/>
          <p:cNvPicPr>
            <a:picLocks noChangeAspect="1"/>
          </p:cNvPicPr>
          <p:nvPr/>
        </p:nvPicPr>
        <p:blipFill>
          <a:blip r:embed="rId3"/>
          <a:stretch>
            <a:fillRect/>
          </a:stretch>
        </p:blipFill>
        <p:spPr>
          <a:xfrm>
            <a:off x="4924425" y="1770063"/>
            <a:ext cx="1871663" cy="2335212"/>
          </a:xfrm>
          <a:prstGeom prst="rect">
            <a:avLst/>
          </a:prstGeom>
          <a:noFill/>
          <a:ln w="9525">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矩形 3"/>
          <p:cNvSpPr/>
          <p:nvPr/>
        </p:nvSpPr>
        <p:spPr>
          <a:xfrm>
            <a:off x="1403350" y="549275"/>
            <a:ext cx="7416800" cy="8655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90000"/>
              </a:lnSpc>
              <a:spcBef>
                <a:spcPct val="0"/>
              </a:spcBef>
              <a:buFontTx/>
              <a:buNone/>
            </a:pPr>
            <a:r>
              <a:rPr lang="en-US" altLang="zh-CN" sz="2800" dirty="0">
                <a:solidFill>
                  <a:srgbClr val="C00000"/>
                </a:solidFill>
                <a:latin typeface="Times New Roman" panose="02020603050405020304" pitchFamily="18" charset="0"/>
                <a:ea typeface="黑体" panose="02010609060101010101" pitchFamily="49" charset="-122"/>
              </a:rPr>
              <a:t>3) Developments of Automatic control</a:t>
            </a:r>
            <a:r>
              <a:rPr lang="en-US" altLang="zh-CN" sz="2800" dirty="0">
                <a:solidFill>
                  <a:srgbClr val="C00000"/>
                </a:solidFill>
                <a:latin typeface="黑体" panose="02010609060101010101" pitchFamily="49" charset="-122"/>
                <a:ea typeface="黑体" panose="02010609060101010101" pitchFamily="49" charset="-122"/>
              </a:rPr>
              <a:t> </a:t>
            </a:r>
            <a:endParaRPr lang="en-US" altLang="zh-CN" sz="2800" dirty="0">
              <a:solidFill>
                <a:srgbClr val="C00000"/>
              </a:solidFill>
              <a:latin typeface="黑体" panose="02010609060101010101" pitchFamily="49" charset="-122"/>
              <a:ea typeface="黑体" panose="02010609060101010101" pitchFamily="49" charset="-122"/>
            </a:endParaRPr>
          </a:p>
          <a:p>
            <a:pPr marL="0" lvl="0" indent="0" eaLnBrk="1" hangingPunct="1">
              <a:lnSpc>
                <a:spcPct val="90000"/>
              </a:lnSpc>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自动控制理论的发展</a:t>
            </a:r>
            <a:endParaRPr lang="zh-CN" altLang="en-US" sz="2000" dirty="0">
              <a:latin typeface="黑体" panose="02010609060101010101" pitchFamily="49" charset="-122"/>
              <a:ea typeface="黑体" panose="02010609060101010101" pitchFamily="49" charset="-122"/>
            </a:endParaRPr>
          </a:p>
        </p:txBody>
      </p:sp>
      <p:sp>
        <p:nvSpPr>
          <p:cNvPr id="60419" name="文本框 3"/>
          <p:cNvSpPr txBox="1"/>
          <p:nvPr/>
        </p:nvSpPr>
        <p:spPr>
          <a:xfrm>
            <a:off x="468313" y="4149725"/>
            <a:ext cx="151765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费根鲍姆</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E.A.Feigenbaum</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1936-</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60420" name="文本框 5"/>
          <p:cNvSpPr txBox="1"/>
          <p:nvPr/>
        </p:nvSpPr>
        <p:spPr>
          <a:xfrm>
            <a:off x="323850" y="4797425"/>
            <a:ext cx="8688388" cy="19383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spcBef>
                <a:spcPct val="0"/>
              </a:spcBef>
              <a:buFontTx/>
              <a:buNone/>
            </a:pPr>
            <a:r>
              <a:rPr lang="en-US" altLang="zh-CN" sz="2000" dirty="0">
                <a:latin typeface="黑体" panose="02010609060101010101" pitchFamily="49" charset="-122"/>
                <a:ea typeface="黑体" panose="02010609060101010101" pitchFamily="49" charset="-122"/>
              </a:rPr>
              <a:t>1968</a:t>
            </a:r>
            <a:r>
              <a:rPr lang="zh-CN" altLang="en-US" sz="2000" dirty="0">
                <a:latin typeface="黑体" panose="02010609060101010101" pitchFamily="49" charset="-122"/>
                <a:ea typeface="黑体" panose="02010609060101010101" pitchFamily="49" charset="-122"/>
              </a:rPr>
              <a:t>，专家系统：</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1965</a:t>
            </a:r>
            <a:r>
              <a:rPr lang="zh-CN" altLang="en-US" sz="2000" dirty="0">
                <a:latin typeface="黑体" panose="02010609060101010101" pitchFamily="49" charset="-122"/>
                <a:ea typeface="黑体" panose="02010609060101010101" pitchFamily="49" charset="-122"/>
              </a:rPr>
              <a:t>，模糊控制：</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1982</a:t>
            </a:r>
            <a:r>
              <a:rPr lang="zh-CN" altLang="en-US" sz="2000" dirty="0">
                <a:latin typeface="黑体" panose="02010609060101010101" pitchFamily="49" charset="-122"/>
                <a:ea typeface="黑体" panose="02010609060101010101" pitchFamily="49" charset="-122"/>
              </a:rPr>
              <a:t>，神经网络：</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1975</a:t>
            </a:r>
            <a:r>
              <a:rPr lang="zh-CN" altLang="en-US" sz="2000" dirty="0">
                <a:latin typeface="黑体" panose="02010609060101010101" pitchFamily="49" charset="-122"/>
                <a:ea typeface="黑体" panose="02010609060101010101" pitchFamily="49" charset="-122"/>
              </a:rPr>
              <a:t>，遗传算法：</a:t>
            </a:r>
            <a:endParaRPr lang="en-US" altLang="zh-CN" sz="2000" dirty="0">
              <a:latin typeface="黑体" panose="02010609060101010101" pitchFamily="49" charset="-122"/>
              <a:ea typeface="黑体" panose="02010609060101010101" pitchFamily="49" charset="-122"/>
            </a:endParaRPr>
          </a:p>
          <a:p>
            <a:pPr marL="0" lvl="0" indent="0">
              <a:spcBef>
                <a:spcPct val="0"/>
              </a:spcBef>
              <a:buFontTx/>
              <a:buNone/>
            </a:pPr>
            <a:r>
              <a:rPr lang="en-US" altLang="zh-CN" sz="2000" dirty="0">
                <a:latin typeface="黑体" panose="02010609060101010101" pitchFamily="49" charset="-122"/>
                <a:ea typeface="黑体" panose="02010609060101010101" pitchFamily="49" charset="-122"/>
              </a:rPr>
              <a:t>1989</a:t>
            </a:r>
            <a:r>
              <a:rPr lang="zh-CN" altLang="en-US" sz="2000" dirty="0">
                <a:latin typeface="黑体" panose="02010609060101010101" pitchFamily="49" charset="-122"/>
                <a:ea typeface="黑体" panose="02010609060101010101" pitchFamily="49" charset="-122"/>
              </a:rPr>
              <a:t>，多智能体：将大而复杂的系统建设成小的、彼此互相通信和协调的，易于管理的系统</a:t>
            </a:r>
            <a:endParaRPr lang="en-US" altLang="zh-CN" sz="2000" dirty="0">
              <a:latin typeface="黑体" panose="02010609060101010101" pitchFamily="49" charset="-122"/>
              <a:ea typeface="黑体" panose="02010609060101010101" pitchFamily="49" charset="-122"/>
            </a:endParaRPr>
          </a:p>
        </p:txBody>
      </p:sp>
      <p:sp>
        <p:nvSpPr>
          <p:cNvPr id="60421" name="文本框 14"/>
          <p:cNvSpPr txBox="1"/>
          <p:nvPr/>
        </p:nvSpPr>
        <p:spPr>
          <a:xfrm>
            <a:off x="4678363" y="4149725"/>
            <a:ext cx="221615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霍兰德，美国心理学家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John Henry Holland</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1929-</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60422" name="文本框 3"/>
          <p:cNvSpPr txBox="1"/>
          <p:nvPr/>
        </p:nvSpPr>
        <p:spPr>
          <a:xfrm>
            <a:off x="2387600" y="4149725"/>
            <a:ext cx="2441575"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扎德，美国自动控制专家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Zadeh, L.A.</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1921.2-2017.9</a:t>
            </a:r>
            <a:r>
              <a:rPr lang="zh-CN" altLang="en-US" sz="1400" dirty="0">
                <a:latin typeface="Arial" panose="020B0604020202020204" pitchFamily="34" charset="0"/>
              </a:rPr>
              <a:t>）</a:t>
            </a:r>
            <a:endParaRPr lang="zh-CN" altLang="en-US" sz="1400" dirty="0">
              <a:latin typeface="Arial" panose="020B0604020202020204" pitchFamily="34" charset="0"/>
            </a:endParaRPr>
          </a:p>
        </p:txBody>
      </p:sp>
      <p:sp>
        <p:nvSpPr>
          <p:cNvPr id="60423" name="文本框 16"/>
          <p:cNvSpPr txBox="1"/>
          <p:nvPr/>
        </p:nvSpPr>
        <p:spPr>
          <a:xfrm>
            <a:off x="6980238" y="4149725"/>
            <a:ext cx="203200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a:spcBef>
                <a:spcPct val="0"/>
              </a:spcBef>
              <a:buFontTx/>
              <a:buNone/>
            </a:pPr>
            <a:r>
              <a:rPr lang="zh-CN" altLang="en-US" sz="1600" dirty="0">
                <a:latin typeface="Arial" panose="020B0604020202020204" pitchFamily="34" charset="0"/>
              </a:rPr>
              <a:t>莱瑟，美国物理学家</a:t>
            </a:r>
            <a:endParaRPr lang="en-US" altLang="zh-CN" sz="1600" dirty="0">
              <a:latin typeface="Arial" panose="020B0604020202020204" pitchFamily="34" charset="0"/>
            </a:endParaRPr>
          </a:p>
          <a:p>
            <a:pPr marL="0" lvl="0" indent="0" algn="ctr">
              <a:spcBef>
                <a:spcPct val="0"/>
              </a:spcBef>
              <a:buFontTx/>
              <a:buNone/>
            </a:pPr>
            <a:r>
              <a:rPr lang="en-US" altLang="zh-CN" sz="1400" dirty="0">
                <a:latin typeface="Arial" panose="020B0604020202020204" pitchFamily="34" charset="0"/>
              </a:rPr>
              <a:t>Victor.Lesser</a:t>
            </a:r>
            <a:endParaRPr lang="en-US" altLang="zh-CN" sz="1400" dirty="0">
              <a:latin typeface="Arial" panose="020B0604020202020204" pitchFamily="34" charset="0"/>
            </a:endParaRPr>
          </a:p>
          <a:p>
            <a:pPr marL="0" lvl="0" indent="0" algn="ctr">
              <a:spcBef>
                <a:spcPct val="0"/>
              </a:spcBef>
              <a:buFontTx/>
              <a:buNone/>
            </a:pPr>
            <a:r>
              <a:rPr lang="zh-CN" altLang="en-US" sz="1400" dirty="0">
                <a:latin typeface="Arial" panose="020B0604020202020204" pitchFamily="34" charset="0"/>
              </a:rPr>
              <a:t>（</a:t>
            </a:r>
            <a:r>
              <a:rPr lang="en-US" altLang="zh-CN" sz="1400" dirty="0">
                <a:latin typeface="Arial" panose="020B0604020202020204" pitchFamily="34" charset="0"/>
              </a:rPr>
              <a:t>1922-</a:t>
            </a:r>
            <a:r>
              <a:rPr lang="zh-CN" altLang="en-US" sz="1400" dirty="0">
                <a:latin typeface="Arial" panose="020B0604020202020204" pitchFamily="34" charset="0"/>
              </a:rPr>
              <a:t>）</a:t>
            </a:r>
            <a:endParaRPr lang="zh-CN" altLang="en-US" sz="1400" dirty="0">
              <a:latin typeface="Arial" panose="020B0604020202020204" pitchFamily="34" charset="0"/>
            </a:endParaRPr>
          </a:p>
        </p:txBody>
      </p:sp>
      <p:pic>
        <p:nvPicPr>
          <p:cNvPr id="60424" name="图片 7"/>
          <p:cNvPicPr>
            <a:picLocks noChangeAspect="1"/>
          </p:cNvPicPr>
          <p:nvPr/>
        </p:nvPicPr>
        <p:blipFill>
          <a:blip r:embed="rId1"/>
          <a:stretch>
            <a:fillRect/>
          </a:stretch>
        </p:blipFill>
        <p:spPr>
          <a:xfrm>
            <a:off x="368300" y="1771650"/>
            <a:ext cx="1776413" cy="2320925"/>
          </a:xfrm>
          <a:prstGeom prst="rect">
            <a:avLst/>
          </a:prstGeom>
          <a:noFill/>
          <a:ln w="9525">
            <a:noFill/>
          </a:ln>
        </p:spPr>
      </p:pic>
      <p:pic>
        <p:nvPicPr>
          <p:cNvPr id="60425" name="图片 11"/>
          <p:cNvPicPr>
            <a:picLocks noChangeAspect="1"/>
          </p:cNvPicPr>
          <p:nvPr/>
        </p:nvPicPr>
        <p:blipFill>
          <a:blip r:embed="rId2"/>
          <a:stretch>
            <a:fillRect/>
          </a:stretch>
        </p:blipFill>
        <p:spPr>
          <a:xfrm>
            <a:off x="2640013" y="1770063"/>
            <a:ext cx="1795462" cy="2320925"/>
          </a:xfrm>
          <a:prstGeom prst="rect">
            <a:avLst/>
          </a:prstGeom>
          <a:noFill/>
          <a:ln w="9525">
            <a:noFill/>
          </a:ln>
        </p:spPr>
      </p:pic>
      <p:pic>
        <p:nvPicPr>
          <p:cNvPr id="60426" name="图片 13"/>
          <p:cNvPicPr>
            <a:picLocks noChangeAspect="1"/>
          </p:cNvPicPr>
          <p:nvPr/>
        </p:nvPicPr>
        <p:blipFill>
          <a:blip r:embed="rId3"/>
          <a:stretch>
            <a:fillRect/>
          </a:stretch>
        </p:blipFill>
        <p:spPr>
          <a:xfrm>
            <a:off x="4924425" y="1770063"/>
            <a:ext cx="1871663" cy="2335212"/>
          </a:xfrm>
          <a:prstGeom prst="rect">
            <a:avLst/>
          </a:prstGeom>
          <a:noFill/>
          <a:ln w="9525">
            <a:noFill/>
          </a:ln>
        </p:spPr>
      </p:pic>
      <p:pic>
        <p:nvPicPr>
          <p:cNvPr id="60427" name="图片 18"/>
          <p:cNvPicPr>
            <a:picLocks noChangeAspect="1"/>
          </p:cNvPicPr>
          <p:nvPr/>
        </p:nvPicPr>
        <p:blipFill>
          <a:blip r:embed="rId4"/>
          <a:stretch>
            <a:fillRect/>
          </a:stretch>
        </p:blipFill>
        <p:spPr>
          <a:xfrm>
            <a:off x="7121525" y="1770063"/>
            <a:ext cx="1762125" cy="2320925"/>
          </a:xfrm>
          <a:prstGeom prst="rect">
            <a:avLst/>
          </a:prstGeom>
          <a:noFill/>
          <a:ln w="9525">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2466" name="矩形 3"/>
          <p:cNvSpPr/>
          <p:nvPr/>
        </p:nvSpPr>
        <p:spPr>
          <a:xfrm>
            <a:off x="1692275" y="836613"/>
            <a:ext cx="65357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800" b="1" dirty="0">
                <a:solidFill>
                  <a:srgbClr val="C00000"/>
                </a:solidFill>
                <a:latin typeface="Times New Roman" panose="02020603050405020304" pitchFamily="18" charset="0"/>
                <a:ea typeface="黑体" panose="02010609060101010101" pitchFamily="49" charset="-122"/>
              </a:rPr>
              <a:t>Large-scale system theory--</a:t>
            </a:r>
            <a:r>
              <a:rPr lang="zh-CN" altLang="en-US" sz="2000" b="1" dirty="0">
                <a:solidFill>
                  <a:srgbClr val="C00000"/>
                </a:solidFill>
                <a:latin typeface="黑体" panose="02010609060101010101" pitchFamily="49" charset="-122"/>
                <a:ea typeface="黑体" panose="02010609060101010101" pitchFamily="49" charset="-122"/>
              </a:rPr>
              <a:t>大系统控制理论</a:t>
            </a:r>
            <a:endParaRPr lang="zh-CN" altLang="en-US" sz="2000" dirty="0">
              <a:solidFill>
                <a:srgbClr val="C00000"/>
              </a:solidFill>
              <a:latin typeface="黑体" panose="02010609060101010101" pitchFamily="49" charset="-122"/>
              <a:ea typeface="黑体" panose="02010609060101010101" pitchFamily="49" charset="-122"/>
            </a:endParaRPr>
          </a:p>
        </p:txBody>
      </p:sp>
      <p:sp>
        <p:nvSpPr>
          <p:cNvPr id="62467" name="矩形 4"/>
          <p:cNvSpPr/>
          <p:nvPr/>
        </p:nvSpPr>
        <p:spPr>
          <a:xfrm>
            <a:off x="285750" y="1854200"/>
            <a:ext cx="8429625" cy="4432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just"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    是一种控制与信息处理相结合的动态系统工程理论，研究的对象具有规模庞大、结构复杂、功能综合、目标多样、因素众多等特点。它是一个多输入、多输出、多干扰、多变量的系统。</a:t>
            </a:r>
            <a:endParaRPr lang="zh-CN" altLang="en-US" sz="2800" dirty="0">
              <a:latin typeface="黑体" panose="02010609060101010101" pitchFamily="49" charset="-122"/>
              <a:ea typeface="黑体" panose="02010609060101010101" pitchFamily="49" charset="-122"/>
            </a:endParaRPr>
          </a:p>
          <a:p>
            <a:pPr marL="0" lvl="0" indent="0" algn="just"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如：人体，我们就可以看作为一个大系统，其中有体温的控制、情感的控制、人体血液中各种成分的控制等等。</a:t>
            </a:r>
            <a:endParaRPr lang="zh-CN" altLang="en-US" sz="2000" dirty="0">
              <a:latin typeface="黑体" panose="02010609060101010101" pitchFamily="49" charset="-122"/>
              <a:ea typeface="黑体" panose="02010609060101010101" pitchFamily="49" charset="-122"/>
            </a:endParaRPr>
          </a:p>
          <a:p>
            <a:pPr marL="0" lvl="0" indent="0" algn="just"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   大系统控制理论目前仍处于发展阶段。</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3490" name="标题 1"/>
          <p:cNvSpPr>
            <a:spLocks noGrp="1"/>
          </p:cNvSpPr>
          <p:nvPr>
            <p:ph type="title"/>
          </p:nvPr>
        </p:nvSpPr>
        <p:spPr>
          <a:xfrm>
            <a:off x="468313" y="260350"/>
            <a:ext cx="8229600" cy="1143000"/>
          </a:xfrm>
        </p:spPr>
        <p:txBody>
          <a:bodyPr vert="horz" wrap="square" lIns="91440" tIns="45720" rIns="91440" bIns="45720" anchor="ctr" anchorCtr="0"/>
          <a:p>
            <a:pPr eaLnBrk="1" hangingPunct="1"/>
            <a:r>
              <a:rPr lang="en-US" altLang="zh-CN" sz="2800" b="1" dirty="0">
                <a:solidFill>
                  <a:srgbClr val="C00000"/>
                </a:solidFill>
                <a:latin typeface="Times New Roman" panose="02020603050405020304" pitchFamily="18" charset="0"/>
                <a:ea typeface="黑体" panose="02010609060101010101" pitchFamily="49" charset="-122"/>
              </a:rPr>
              <a:t>Intelligent Control</a:t>
            </a:r>
            <a:r>
              <a:rPr lang="en-US" altLang="zh-CN" sz="28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智能控制</a:t>
            </a:r>
            <a:endParaRPr lang="zh-CN" altLang="en-US" sz="2000" dirty="0">
              <a:solidFill>
                <a:srgbClr val="C00000"/>
              </a:solidFill>
              <a:latin typeface="黑体" panose="02010609060101010101" pitchFamily="49" charset="-122"/>
              <a:ea typeface="黑体" panose="02010609060101010101" pitchFamily="49" charset="-122"/>
            </a:endParaRPr>
          </a:p>
        </p:txBody>
      </p:sp>
      <p:sp>
        <p:nvSpPr>
          <p:cNvPr id="63491" name="矩形 3"/>
          <p:cNvSpPr/>
          <p:nvPr/>
        </p:nvSpPr>
        <p:spPr>
          <a:xfrm>
            <a:off x="357188" y="1785938"/>
            <a:ext cx="8572500" cy="41322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just" eaLnBrk="1" hangingPunct="1">
              <a:lnSpc>
                <a:spcPts val="45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    基于人工智能技术应用，在近年来新发展起来的一种控制技术，它的指导思想是依据人的思维方式和处理问题的技巧，解决那些目前需要人的智能才能解决的复杂的控制问题。</a:t>
            </a:r>
            <a:endParaRPr lang="zh-CN" altLang="en-US" sz="2800" b="1" dirty="0">
              <a:latin typeface="黑体" panose="02010609060101010101" pitchFamily="49" charset="-122"/>
              <a:ea typeface="黑体" panose="02010609060101010101" pitchFamily="49" charset="-122"/>
            </a:endParaRPr>
          </a:p>
          <a:p>
            <a:pPr marL="0" lvl="0" indent="0" algn="just" eaLnBrk="1" hangingPunct="1">
              <a:lnSpc>
                <a:spcPts val="45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   它是一门新兴的控制学科，能运用人们的经验与技巧解决许多以往控制中难以解决的棘手问题</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如建模等</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，因此得到了人们极大的重视。 </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矩形 3"/>
          <p:cNvSpPr/>
          <p:nvPr/>
        </p:nvSpPr>
        <p:spPr>
          <a:xfrm>
            <a:off x="161925" y="836930"/>
            <a:ext cx="8820150" cy="10877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lnSpc>
                <a:spcPct val="90000"/>
              </a:lnSpc>
              <a:spcBef>
                <a:spcPct val="0"/>
              </a:spcBef>
              <a:buFontTx/>
              <a:buNone/>
            </a:pPr>
            <a:r>
              <a:rPr lang="zh-CN" altLang="en-US" sz="3600" b="1" dirty="0">
                <a:solidFill>
                  <a:srgbClr val="C00000"/>
                </a:solidFill>
                <a:latin typeface="方正魏碑_GBK" panose="02000000000000000000" charset="-122"/>
                <a:ea typeface="方正魏碑_GBK" panose="02000000000000000000" charset="-122"/>
                <a:cs typeface="方正魏碑_GBK" panose="02000000000000000000" charset="-122"/>
              </a:rPr>
              <a:t>自动控制原理发展简史</a:t>
            </a:r>
            <a:r>
              <a:rPr lang="en-US" altLang="zh-CN" sz="3600" b="1" dirty="0">
                <a:solidFill>
                  <a:srgbClr val="C00000"/>
                </a:solidFill>
                <a:latin typeface="方正魏碑_GBK" panose="02000000000000000000" charset="-122"/>
                <a:ea typeface="方正魏碑_GBK" panose="02000000000000000000" charset="-122"/>
                <a:cs typeface="方正魏碑_GBK" panose="02000000000000000000" charset="-122"/>
              </a:rPr>
              <a:t> </a:t>
            </a:r>
            <a:endParaRPr lang="en-US" altLang="zh-CN" sz="3600" b="1" dirty="0">
              <a:solidFill>
                <a:srgbClr val="C00000"/>
              </a:solidFill>
              <a:latin typeface="方正魏碑_GBK" panose="02000000000000000000" charset="-122"/>
              <a:ea typeface="方正魏碑_GBK" panose="02000000000000000000" charset="-122"/>
              <a:cs typeface="方正魏碑_GBK" panose="02000000000000000000" charset="-122"/>
            </a:endParaRPr>
          </a:p>
          <a:p>
            <a:pPr marL="0" lvl="0" indent="0" algn="ctr" eaLnBrk="1" hangingPunct="1">
              <a:lnSpc>
                <a:spcPct val="90000"/>
              </a:lnSpc>
              <a:spcBef>
                <a:spcPct val="0"/>
              </a:spcBef>
              <a:buFontTx/>
              <a:buNone/>
            </a:pPr>
            <a:endParaRPr lang="en-US" altLang="zh-CN" sz="3600" b="1" dirty="0">
              <a:solidFill>
                <a:srgbClr val="C00000"/>
              </a:solidFill>
              <a:latin typeface="方正魏碑_GBK" panose="02000000000000000000" charset="-122"/>
              <a:ea typeface="方正魏碑_GBK" panose="02000000000000000000" charset="-122"/>
              <a:cs typeface="方正魏碑_GBK" panose="02000000000000000000" charset="-122"/>
            </a:endParaRPr>
          </a:p>
        </p:txBody>
      </p:sp>
      <p:sp>
        <p:nvSpPr>
          <p:cNvPr id="5" name="Rectangle 3"/>
          <p:cNvSpPr txBox="1"/>
          <p:nvPr/>
        </p:nvSpPr>
        <p:spPr>
          <a:xfrm>
            <a:off x="626745" y="1772920"/>
            <a:ext cx="8674100" cy="495173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eaLnBrk="1" hangingPunct="1">
              <a:lnSpc>
                <a:spcPct val="110000"/>
              </a:lnSpc>
              <a:spcBef>
                <a:spcPts val="0"/>
              </a:spcBef>
              <a:spcAft>
                <a:spcPts val="0"/>
              </a:spcAft>
            </a:pPr>
            <a:r>
              <a:rPr lang="en-US" altLang="zh-CN" sz="2400" dirty="0">
                <a:solidFill>
                  <a:srgbClr val="FF0000"/>
                </a:solidFill>
                <a:latin typeface="Times New Roman" panose="02020603050405020304" pitchFamily="18" charset="0"/>
                <a:ea typeface="黑体" panose="02010609060101010101" pitchFamily="49" charset="-122"/>
              </a:rPr>
              <a:t>Classical control theories</a:t>
            </a:r>
            <a:r>
              <a:rPr lang="en-US" altLang="zh-CN" sz="2400" dirty="0">
                <a:solidFill>
                  <a:srgbClr val="FF0000"/>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经典控制理论</a:t>
            </a:r>
            <a:r>
              <a:rPr lang="en-US" altLang="zh-CN" sz="2000" b="1" dirty="0">
                <a:latin typeface="黑体" panose="02010609060101010101" pitchFamily="49" charset="-122"/>
                <a:ea typeface="黑体" panose="02010609060101010101" pitchFamily="49" charset="-122"/>
              </a:rPr>
              <a:t>(19</a:t>
            </a:r>
            <a:r>
              <a:rPr lang="zh-CN" altLang="en-US" sz="2000" dirty="0">
                <a:latin typeface="黑体" panose="02010609060101010101" pitchFamily="49" charset="-122"/>
                <a:ea typeface="黑体" panose="02010609060101010101" pitchFamily="49" charset="-122"/>
              </a:rPr>
              <a:t>世纪初</a:t>
            </a:r>
            <a:r>
              <a:rPr lang="en-US" altLang="zh-CN" sz="2000" b="1" dirty="0">
                <a:latin typeface="黑体" panose="02010609060101010101" pitchFamily="49" charset="-122"/>
                <a:ea typeface="黑体" panose="02010609060101010101" pitchFamily="49" charset="-122"/>
              </a:rPr>
              <a:t>)</a:t>
            </a:r>
            <a:r>
              <a:rPr lang="en-US" altLang="zh-CN" sz="2400" dirty="0">
                <a:solidFill>
                  <a:srgbClr val="FF0000"/>
                </a:solidFill>
                <a:latin typeface="黑体" panose="02010609060101010101" pitchFamily="49" charset="-122"/>
                <a:ea typeface="黑体" panose="02010609060101010101" pitchFamily="49" charset="-122"/>
              </a:rPr>
              <a:t>                                                                            </a:t>
            </a:r>
            <a:endParaRPr lang="en-US" altLang="zh-CN" sz="2400" dirty="0">
              <a:solidFill>
                <a:srgbClr val="FF0000"/>
              </a:solidFill>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buFontTx/>
              <a:buNone/>
            </a:pPr>
            <a:r>
              <a:rPr lang="en-US" altLang="zh-CN" sz="24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Time domain</a:t>
            </a:r>
            <a:r>
              <a:rPr lang="en-US" altLang="zh-CN" sz="20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时域法</a:t>
            </a:r>
            <a:r>
              <a:rPr lang="zh-CN" altLang="en-US" sz="2000" dirty="0">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buFontTx/>
              <a:buNone/>
            </a:pPr>
            <a:r>
              <a:rPr lang="zh-CN" altLang="en-US" sz="20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Complex domain</a:t>
            </a:r>
            <a:r>
              <a:rPr lang="en-US" altLang="zh-CN" sz="20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复域法 </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根轨迹法</a:t>
            </a:r>
            <a:r>
              <a:rPr lang="en-US" altLang="zh-CN" sz="1800" dirty="0">
                <a:latin typeface="黑体" panose="02010609060101010101" pitchFamily="49" charset="-122"/>
                <a:ea typeface="黑体" panose="02010609060101010101" pitchFamily="49" charset="-122"/>
              </a:rPr>
              <a:t>)</a:t>
            </a:r>
            <a:endParaRPr lang="en-US" altLang="zh-CN" sz="18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buFontTx/>
              <a:buNone/>
            </a:pPr>
            <a:r>
              <a:rPr lang="en-US" altLang="zh-CN" sz="20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Frequency domain</a:t>
            </a:r>
            <a:r>
              <a:rPr lang="en-US" altLang="zh-CN" sz="20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频域法</a:t>
            </a:r>
            <a:r>
              <a:rPr lang="zh-CN" altLang="en-US" sz="20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pPr>
            <a:r>
              <a:rPr lang="en-US" altLang="zh-CN" sz="2400" dirty="0">
                <a:solidFill>
                  <a:srgbClr val="FF0000"/>
                </a:solidFill>
                <a:latin typeface="Times New Roman" panose="02020603050405020304" pitchFamily="18" charset="0"/>
                <a:ea typeface="黑体" panose="02010609060101010101" pitchFamily="49" charset="-122"/>
              </a:rPr>
              <a:t>Modern control theories</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现代控制理论</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世纪</a:t>
            </a:r>
            <a:r>
              <a:rPr lang="en-US" altLang="zh-CN" sz="2000" dirty="0">
                <a:latin typeface="黑体" panose="02010609060101010101" pitchFamily="49" charset="-122"/>
                <a:ea typeface="黑体" panose="02010609060101010101" pitchFamily="49" charset="-122"/>
              </a:rPr>
              <a:t>60</a:t>
            </a:r>
            <a:r>
              <a:rPr lang="zh-CN" altLang="en-US" sz="2000" dirty="0">
                <a:latin typeface="黑体" panose="02010609060101010101" pitchFamily="49" charset="-122"/>
                <a:ea typeface="黑体" panose="02010609060101010101" pitchFamily="49" charset="-122"/>
              </a:rPr>
              <a:t>年代</a:t>
            </a:r>
            <a:r>
              <a:rPr lang="en-US" altLang="zh-CN"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buFontTx/>
              <a:buNone/>
            </a:pPr>
            <a:r>
              <a:rPr lang="en-US" altLang="zh-CN" sz="2400" dirty="0">
                <a:latin typeface="黑体" panose="02010609060101010101" pitchFamily="49" charset="-122"/>
                <a:ea typeface="黑体" panose="02010609060101010101" pitchFamily="49" charset="-122"/>
              </a:rPr>
              <a:t>  </a:t>
            </a:r>
            <a:r>
              <a:rPr lang="en-US" altLang="zh-CN" sz="2000" dirty="0">
                <a:solidFill>
                  <a:schemeClr val="hlink"/>
                </a:solidFill>
                <a:latin typeface="Times New Roman" panose="02020603050405020304" pitchFamily="18" charset="0"/>
                <a:ea typeface="黑体" panose="02010609060101010101" pitchFamily="49" charset="-122"/>
              </a:rPr>
              <a:t>Linear system</a:t>
            </a:r>
            <a:r>
              <a:rPr lang="en-US" altLang="zh-CN" sz="24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线性系统</a:t>
            </a: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Adaptive control </a:t>
            </a:r>
            <a:r>
              <a:rPr lang="zh-CN" altLang="en-US" sz="1800" dirty="0">
                <a:latin typeface="黑体" panose="02010609060101010101" pitchFamily="49" charset="-122"/>
                <a:ea typeface="黑体" panose="02010609060101010101" pitchFamily="49" charset="-122"/>
              </a:rPr>
              <a:t>自适应控制</a:t>
            </a:r>
            <a:endParaRPr lang="zh-CN" altLang="en-US" sz="18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buFontTx/>
              <a:buNone/>
            </a:pPr>
            <a:r>
              <a:rPr lang="zh-CN" altLang="en-US" sz="18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Optimal control </a:t>
            </a:r>
            <a:r>
              <a:rPr lang="zh-CN" altLang="en-US" sz="1800" dirty="0">
                <a:latin typeface="黑体" panose="02010609060101010101" pitchFamily="49" charset="-122"/>
                <a:ea typeface="黑体" panose="02010609060101010101" pitchFamily="49" charset="-122"/>
              </a:rPr>
              <a:t>最优控制  </a:t>
            </a: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 </a:t>
            </a:r>
            <a:r>
              <a:rPr lang="en-US" altLang="zh-CN" sz="18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Robust control</a:t>
            </a: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鲁棒控制</a:t>
            </a:r>
            <a:endParaRPr lang="zh-CN" altLang="en-US" sz="18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buFontTx/>
              <a:buNone/>
            </a:pPr>
            <a:r>
              <a:rPr lang="zh-CN" altLang="en-US" sz="18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Optimal filtering</a:t>
            </a:r>
            <a:r>
              <a:rPr lang="zh-CN" altLang="en-US" sz="1800" dirty="0">
                <a:latin typeface="黑体" panose="02010609060101010101" pitchFamily="49" charset="-122"/>
                <a:ea typeface="黑体" panose="02010609060101010101" pitchFamily="49" charset="-122"/>
              </a:rPr>
              <a:t>最佳估计   </a:t>
            </a:r>
            <a:r>
              <a:rPr lang="en-US" altLang="zh-CN" sz="18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Fault-tolerant control</a:t>
            </a:r>
            <a:r>
              <a:rPr lang="zh-CN" altLang="en-US" sz="1800" dirty="0">
                <a:latin typeface="黑体" panose="02010609060101010101" pitchFamily="49" charset="-122"/>
                <a:ea typeface="黑体" panose="02010609060101010101" pitchFamily="49" charset="-122"/>
              </a:rPr>
              <a:t>容错控制</a:t>
            </a:r>
            <a:endParaRPr lang="zh-CN" altLang="en-US" sz="18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buFontTx/>
              <a:buNone/>
            </a:pPr>
            <a:r>
              <a:rPr lang="zh-CN" altLang="en-US" sz="18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System identification</a:t>
            </a: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系统辨识</a:t>
            </a: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Complex system</a:t>
            </a:r>
            <a:r>
              <a:rPr lang="en-US" altLang="zh-CN" sz="18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大系统复杂系统</a:t>
            </a:r>
            <a:endParaRPr lang="zh-CN" altLang="en-US" sz="24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pPr>
            <a:r>
              <a:rPr lang="en-US" altLang="zh-CN" sz="2400" dirty="0">
                <a:solidFill>
                  <a:srgbClr val="FF0000"/>
                </a:solidFill>
                <a:latin typeface="Times New Roman" panose="02020603050405020304" pitchFamily="18" charset="0"/>
                <a:ea typeface="黑体" panose="02010609060101010101" pitchFamily="49" charset="-122"/>
              </a:rPr>
              <a:t>Intelligent control theories</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智能控制理论</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世纪</a:t>
            </a:r>
            <a:r>
              <a:rPr lang="en-US" altLang="zh-CN" sz="2000" dirty="0">
                <a:latin typeface="黑体" panose="02010609060101010101" pitchFamily="49" charset="-122"/>
                <a:ea typeface="黑体" panose="02010609060101010101" pitchFamily="49" charset="-122"/>
              </a:rPr>
              <a:t>70</a:t>
            </a:r>
            <a:r>
              <a:rPr lang="zh-CN" altLang="en-US" sz="2000" dirty="0">
                <a:latin typeface="黑体" panose="02010609060101010101" pitchFamily="49" charset="-122"/>
                <a:ea typeface="黑体" panose="02010609060101010101" pitchFamily="49" charset="-122"/>
              </a:rPr>
              <a:t>年代</a:t>
            </a:r>
            <a:r>
              <a:rPr lang="en-US" altLang="zh-CN"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buFontTx/>
              <a:buNone/>
            </a:pPr>
            <a:r>
              <a:rPr lang="en-US" altLang="zh-CN" sz="24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GNC system </a:t>
            </a:r>
            <a:r>
              <a:rPr lang="zh-CN" altLang="en-US" sz="1800" dirty="0">
                <a:latin typeface="黑体" panose="02010609060101010101" pitchFamily="49" charset="-122"/>
                <a:ea typeface="黑体" panose="02010609060101010101" pitchFamily="49" charset="-122"/>
              </a:rPr>
              <a:t>专家系统</a:t>
            </a: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Fuzzy control</a:t>
            </a:r>
            <a:r>
              <a:rPr lang="en-US" altLang="zh-CN" sz="2400"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模糊控制</a:t>
            </a:r>
            <a:endParaRPr lang="zh-CN" altLang="en-US" sz="1800" dirty="0">
              <a:latin typeface="黑体" panose="02010609060101010101" pitchFamily="49" charset="-122"/>
              <a:ea typeface="黑体" panose="02010609060101010101" pitchFamily="49" charset="-122"/>
            </a:endParaRPr>
          </a:p>
          <a:p>
            <a:pPr marL="342900" lvl="0" indent="-342900" eaLnBrk="1" hangingPunct="1">
              <a:lnSpc>
                <a:spcPct val="110000"/>
              </a:lnSpc>
              <a:spcBef>
                <a:spcPts val="0"/>
              </a:spcBef>
              <a:spcAft>
                <a:spcPts val="0"/>
              </a:spcAft>
              <a:buFontTx/>
              <a:buNone/>
            </a:pPr>
            <a:r>
              <a:rPr lang="zh-CN" altLang="en-US" sz="24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Neural network </a:t>
            </a:r>
            <a:r>
              <a:rPr lang="zh-CN" altLang="en-US" sz="1800" dirty="0">
                <a:latin typeface="黑体" panose="02010609060101010101" pitchFamily="49" charset="-122"/>
                <a:ea typeface="黑体" panose="02010609060101010101" pitchFamily="49" charset="-122"/>
              </a:rPr>
              <a:t>神经网络</a:t>
            </a: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Generic algorithm </a:t>
            </a:r>
            <a:r>
              <a:rPr lang="zh-CN" altLang="en-US" sz="1800" dirty="0">
                <a:latin typeface="黑体" panose="02010609060101010101" pitchFamily="49" charset="-122"/>
                <a:ea typeface="黑体" panose="02010609060101010101" pitchFamily="49" charset="-122"/>
              </a:rPr>
              <a:t>遗传算法</a:t>
            </a:r>
            <a:endParaRPr lang="zh-CN" altLang="en-US" sz="1800"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TextBox 3"/>
          <p:cNvSpPr txBox="1"/>
          <p:nvPr/>
        </p:nvSpPr>
        <p:spPr>
          <a:xfrm>
            <a:off x="395288" y="1628775"/>
            <a:ext cx="1347787"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dirty="0">
                <a:solidFill>
                  <a:srgbClr val="C00000"/>
                </a:solidFill>
                <a:latin typeface="Times New Roman" panose="02020603050405020304" pitchFamily="18" charset="0"/>
                <a:ea typeface="黑体" panose="02010609060101010101" pitchFamily="49" charset="-122"/>
              </a:rPr>
              <a:t>Recall:</a:t>
            </a:r>
            <a:endParaRPr lang="zh-CN" altLang="en-US" dirty="0">
              <a:solidFill>
                <a:srgbClr val="C00000"/>
              </a:solidFill>
              <a:latin typeface="Times New Roman" panose="02020603050405020304" pitchFamily="18" charset="0"/>
              <a:ea typeface="黑体" panose="02010609060101010101" pitchFamily="49" charset="-122"/>
            </a:endParaRPr>
          </a:p>
        </p:txBody>
      </p:sp>
      <p:sp>
        <p:nvSpPr>
          <p:cNvPr id="66563" name="TextBox 4"/>
          <p:cNvSpPr txBox="1"/>
          <p:nvPr/>
        </p:nvSpPr>
        <p:spPr>
          <a:xfrm>
            <a:off x="395288" y="2257425"/>
            <a:ext cx="44545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solidFill>
                  <a:srgbClr val="C00000"/>
                </a:solidFill>
              </a:rPr>
              <a:t>What is “</a:t>
            </a:r>
            <a:r>
              <a:rPr lang="en-US" altLang="zh-CN" sz="2800" dirty="0">
                <a:solidFill>
                  <a:srgbClr val="C00000"/>
                </a:solidFill>
                <a:latin typeface="Times New Roman" panose="02020603050405020304" pitchFamily="18" charset="0"/>
                <a:ea typeface="黑体" panose="02010609060101010101" pitchFamily="49" charset="-122"/>
              </a:rPr>
              <a:t>Automatic control”?</a:t>
            </a:r>
            <a:endParaRPr lang="en-US" altLang="zh-CN" sz="2800" dirty="0">
              <a:solidFill>
                <a:srgbClr val="C00000"/>
              </a:solidFill>
              <a:latin typeface="Times New Roman" panose="02020603050405020304" pitchFamily="18" charset="0"/>
              <a:ea typeface="黑体" panose="02010609060101010101" pitchFamily="49" charset="-122"/>
            </a:endParaRPr>
          </a:p>
        </p:txBody>
      </p:sp>
      <p:sp>
        <p:nvSpPr>
          <p:cNvPr id="6" name="Rectangle 3"/>
          <p:cNvSpPr txBox="1"/>
          <p:nvPr/>
        </p:nvSpPr>
        <p:spPr>
          <a:xfrm>
            <a:off x="395288" y="2962275"/>
            <a:ext cx="8001000" cy="1068388"/>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algn="just" eaLnBrk="1" fontAlgn="b" hangingPunct="1">
              <a:lnSpc>
                <a:spcPct val="150000"/>
              </a:lnSpc>
              <a:spcBef>
                <a:spcPct val="0"/>
              </a:spcBef>
              <a:buFont typeface="Wingdings" panose="05000000000000000000" pitchFamily="2" charset="2"/>
              <a:buChar char="Ø"/>
            </a:pPr>
            <a:r>
              <a:rPr lang="zh-CN" altLang="en-US" sz="1800" dirty="0">
                <a:latin typeface="黑体" panose="02010609060101010101" pitchFamily="49" charset="-122"/>
                <a:ea typeface="黑体" panose="02010609060101010101" pitchFamily="49" charset="-122"/>
              </a:rPr>
              <a:t>在</a:t>
            </a:r>
            <a:r>
              <a:rPr lang="zh-CN" altLang="en-US" sz="1800" dirty="0">
                <a:solidFill>
                  <a:srgbClr val="FF0000"/>
                </a:solidFill>
                <a:latin typeface="黑体" panose="02010609060101010101" pitchFamily="49" charset="-122"/>
                <a:ea typeface="黑体" panose="02010609060101010101" pitchFamily="49" charset="-122"/>
              </a:rPr>
              <a:t>无人直接参与</a:t>
            </a:r>
            <a:r>
              <a:rPr lang="zh-CN" altLang="en-US" sz="1800" dirty="0">
                <a:latin typeface="黑体" panose="02010609060101010101" pitchFamily="49" charset="-122"/>
                <a:ea typeface="黑体" panose="02010609060101010101" pitchFamily="49" charset="-122"/>
              </a:rPr>
              <a:t>的情况下，利用控制装置，使工作机械、或生产过程</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solidFill>
                  <a:srgbClr val="FF0000"/>
                </a:solidFill>
                <a:latin typeface="黑体" panose="02010609060101010101" pitchFamily="49" charset="-122"/>
                <a:ea typeface="黑体" panose="02010609060101010101" pitchFamily="49" charset="-122"/>
              </a:rPr>
              <a:t>被控对象</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的某个工作状态或参数</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solidFill>
                  <a:srgbClr val="FF0000"/>
                </a:solidFill>
                <a:latin typeface="黑体" panose="02010609060101010101" pitchFamily="49" charset="-122"/>
                <a:ea typeface="黑体" panose="02010609060101010101" pitchFamily="49" charset="-122"/>
              </a:rPr>
              <a:t>被控量</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按预定的规律</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solidFill>
                  <a:srgbClr val="FF0000"/>
                </a:solidFill>
                <a:latin typeface="黑体" panose="02010609060101010101" pitchFamily="49" charset="-122"/>
                <a:ea typeface="黑体" panose="02010609060101010101" pitchFamily="49" charset="-122"/>
              </a:rPr>
              <a:t>给定量</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运行。</a:t>
            </a:r>
            <a:endParaRPr lang="zh-CN" altLang="en-US" sz="1800" dirty="0">
              <a:latin typeface="黑体" panose="02010609060101010101" pitchFamily="49" charset="-122"/>
              <a:ea typeface="黑体" panose="02010609060101010101" pitchFamily="49" charset="-122"/>
            </a:endParaRPr>
          </a:p>
        </p:txBody>
      </p:sp>
      <p:sp>
        <p:nvSpPr>
          <p:cNvPr id="66565" name="标题 3"/>
          <p:cNvSpPr txBox="1"/>
          <p:nvPr/>
        </p:nvSpPr>
        <p:spPr>
          <a:xfrm>
            <a:off x="1713230" y="400844"/>
            <a:ext cx="6257290" cy="107632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3600" b="1" dirty="0">
                <a:solidFill>
                  <a:srgbClr val="C00000"/>
                </a:solidFill>
                <a:latin typeface="Times New Roman" panose="02020603050405020304" pitchFamily="18" charset="0"/>
                <a:ea typeface="黑体" panose="02010609060101010101" pitchFamily="49" charset="-122"/>
              </a:rPr>
              <a:t>Components of control systems</a:t>
            </a:r>
            <a:br>
              <a:rPr lang="en-US" altLang="zh-CN" sz="3600" b="1" dirty="0">
                <a:solidFill>
                  <a:srgbClr val="C00000"/>
                </a:solidFill>
                <a:latin typeface="黑体" panose="02010609060101010101" pitchFamily="49" charset="-122"/>
                <a:ea typeface="黑体" panose="02010609060101010101" pitchFamily="49" charset="-122"/>
              </a:rPr>
            </a:br>
            <a:r>
              <a:rPr lang="zh-CN" altLang="en-US" sz="2800" b="1" dirty="0">
                <a:latin typeface="黑体" panose="02010609060101010101" pitchFamily="49" charset="-122"/>
                <a:ea typeface="黑体" panose="02010609060101010101" pitchFamily="49" charset="-122"/>
              </a:rPr>
              <a:t>自动控制系统的构成</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charRg st="0" end="6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8611" name="Object 2"/>
          <p:cNvGraphicFramePr>
            <a:graphicFrameLocks noChangeAspect="1"/>
          </p:cNvGraphicFramePr>
          <p:nvPr/>
        </p:nvGraphicFramePr>
        <p:xfrm>
          <a:off x="900113" y="2205038"/>
          <a:ext cx="7315200" cy="3549650"/>
        </p:xfrm>
        <a:graphic>
          <a:graphicData uri="http://schemas.openxmlformats.org/presentationml/2006/ole">
            <mc:AlternateContent xmlns:mc="http://schemas.openxmlformats.org/markup-compatibility/2006">
              <mc:Choice xmlns:v="urn:schemas-microsoft-com:vml" Requires="v">
                <p:oleObj spid="_x0000_s3077" name="" r:id="rId1" imgW="3126740" imgH="1750060" progId="Visio.Drawing.11">
                  <p:embed/>
                </p:oleObj>
              </mc:Choice>
              <mc:Fallback>
                <p:oleObj name="" r:id="rId1" imgW="3126740" imgH="1750060" progId="Visio.Drawing.11">
                  <p:embed/>
                  <p:pic>
                    <p:nvPicPr>
                      <p:cNvPr id="0" name="图片 3076"/>
                      <p:cNvPicPr/>
                      <p:nvPr/>
                    </p:nvPicPr>
                    <p:blipFill>
                      <a:blip r:embed="rId2"/>
                      <a:stretch>
                        <a:fillRect/>
                      </a:stretch>
                    </p:blipFill>
                    <p:spPr>
                      <a:xfrm>
                        <a:off x="900113" y="2205038"/>
                        <a:ext cx="7315200" cy="3549650"/>
                      </a:xfrm>
                      <a:prstGeom prst="rect">
                        <a:avLst/>
                      </a:prstGeom>
                      <a:noFill/>
                      <a:ln w="38100">
                        <a:noFill/>
                        <a:miter/>
                      </a:ln>
                    </p:spPr>
                  </p:pic>
                </p:oleObj>
              </mc:Fallback>
            </mc:AlternateContent>
          </a:graphicData>
        </a:graphic>
      </p:graphicFrame>
      <p:sp>
        <p:nvSpPr>
          <p:cNvPr id="68612" name="文本框 1"/>
          <p:cNvSpPr txBox="1"/>
          <p:nvPr/>
        </p:nvSpPr>
        <p:spPr>
          <a:xfrm>
            <a:off x="3348038" y="5949950"/>
            <a:ext cx="249237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spcBef>
                <a:spcPct val="0"/>
              </a:spcBef>
              <a:buFontTx/>
              <a:buNone/>
            </a:pPr>
            <a:r>
              <a:rPr lang="zh-CN" altLang="en-US" sz="1800" dirty="0">
                <a:latin typeface="黑体" panose="02010609060101010101" pitchFamily="49" charset="-122"/>
                <a:ea typeface="黑体" panose="02010609060101010101" pitchFamily="49" charset="-122"/>
              </a:rPr>
              <a:t>电加热炉炉温控制系统</a:t>
            </a:r>
            <a:endParaRPr lang="zh-CN" altLang="en-US" sz="1800" dirty="0">
              <a:latin typeface="黑体" panose="02010609060101010101" pitchFamily="49" charset="-122"/>
              <a:ea typeface="黑体" panose="02010609060101010101" pitchFamily="49" charset="-122"/>
            </a:endParaRPr>
          </a:p>
        </p:txBody>
      </p:sp>
      <p:sp>
        <p:nvSpPr>
          <p:cNvPr id="66565" name="标题 3"/>
          <p:cNvSpPr txBox="1"/>
          <p:nvPr/>
        </p:nvSpPr>
        <p:spPr>
          <a:xfrm>
            <a:off x="1713230" y="400844"/>
            <a:ext cx="6257290" cy="107632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3600" b="1" dirty="0">
                <a:solidFill>
                  <a:srgbClr val="C00000"/>
                </a:solidFill>
                <a:latin typeface="Times New Roman" panose="02020603050405020304" pitchFamily="18" charset="0"/>
                <a:ea typeface="黑体" panose="02010609060101010101" pitchFamily="49" charset="-122"/>
              </a:rPr>
              <a:t>Components of control systems</a:t>
            </a:r>
            <a:br>
              <a:rPr lang="en-US" altLang="zh-CN" sz="3600" b="1" dirty="0">
                <a:solidFill>
                  <a:srgbClr val="C00000"/>
                </a:solidFill>
                <a:latin typeface="黑体" panose="02010609060101010101" pitchFamily="49" charset="-122"/>
                <a:ea typeface="黑体" panose="02010609060101010101" pitchFamily="49" charset="-122"/>
              </a:rPr>
            </a:br>
            <a:r>
              <a:rPr lang="zh-CN" altLang="en-US" sz="2800" b="1" dirty="0">
                <a:latin typeface="黑体" panose="02010609060101010101" pitchFamily="49" charset="-122"/>
                <a:ea typeface="黑体" panose="02010609060101010101" pitchFamily="49" charset="-122"/>
              </a:rPr>
              <a:t>自动控制系统的构成</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3"/>
          <p:cNvSpPr txBox="1"/>
          <p:nvPr/>
        </p:nvSpPr>
        <p:spPr>
          <a:xfrm>
            <a:off x="428625" y="1928813"/>
            <a:ext cx="8305800" cy="142875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eaLnBrk="1" hangingPunct="1">
              <a:buFont typeface="Wingdings" panose="05000000000000000000" pitchFamily="2" charset="2"/>
              <a:buNone/>
            </a:pPr>
            <a:r>
              <a:rPr lang="en-US" altLang="zh-CN" sz="2800" b="1" dirty="0">
                <a:solidFill>
                  <a:schemeClr val="hlink"/>
                </a:solidFill>
                <a:latin typeface="Times New Roman" panose="02020603050405020304" pitchFamily="18" charset="0"/>
                <a:ea typeface="黑体" panose="02010609060101010101" pitchFamily="49" charset="-122"/>
              </a:rPr>
              <a:t>Control objective: The temperature must be </a:t>
            </a:r>
            <a:r>
              <a:rPr lang="en-US" altLang="zh-CN" sz="2800" b="1" dirty="0">
                <a:solidFill>
                  <a:srgbClr val="FF0000"/>
                </a:solidFill>
                <a:latin typeface="Times New Roman" panose="02020603050405020304" pitchFamily="18" charset="0"/>
                <a:ea typeface="黑体" panose="02010609060101010101" pitchFamily="49" charset="-122"/>
              </a:rPr>
              <a:t>held</a:t>
            </a:r>
            <a:r>
              <a:rPr lang="en-US" altLang="zh-CN" sz="2800" b="1" dirty="0">
                <a:solidFill>
                  <a:schemeClr val="hlink"/>
                </a:solidFill>
                <a:latin typeface="Times New Roman" panose="02020603050405020304" pitchFamily="18" charset="0"/>
                <a:ea typeface="黑体" panose="02010609060101010101" pitchFamily="49" charset="-122"/>
              </a:rPr>
              <a:t> as close as possible to </a:t>
            </a:r>
            <a:r>
              <a:rPr lang="en-US" altLang="zh-CN" sz="2800" b="1" dirty="0">
                <a:solidFill>
                  <a:srgbClr val="FF0000"/>
                </a:solidFill>
                <a:latin typeface="Times New Roman" panose="02020603050405020304" pitchFamily="18" charset="0"/>
                <a:ea typeface="黑体" panose="02010609060101010101" pitchFamily="49" charset="-122"/>
              </a:rPr>
              <a:t>a desired value</a:t>
            </a:r>
            <a:r>
              <a:rPr lang="en-US" altLang="zh-CN" sz="2800" b="1" dirty="0">
                <a:solidFill>
                  <a:schemeClr val="hlink"/>
                </a:solidFill>
                <a:latin typeface="Times New Roman" panose="02020603050405020304" pitchFamily="18" charset="0"/>
                <a:ea typeface="黑体" panose="02010609060101010101" pitchFamily="49" charset="-122"/>
              </a:rPr>
              <a:t>.</a:t>
            </a:r>
            <a:r>
              <a:rPr lang="en-US" altLang="zh-CN" sz="2800" b="1" dirty="0">
                <a:solidFill>
                  <a:schemeClr val="hlink"/>
                </a:solidFill>
                <a:latin typeface="黑体" panose="02010609060101010101" pitchFamily="49" charset="-122"/>
                <a:ea typeface="黑体" panose="02010609060101010101" pitchFamily="49" charset="-122"/>
              </a:rPr>
              <a:t> </a:t>
            </a:r>
            <a:endParaRPr lang="en-US" altLang="zh-CN" sz="2800" b="1" dirty="0">
              <a:solidFill>
                <a:schemeClr val="hlink"/>
              </a:solidFill>
              <a:latin typeface="黑体" panose="02010609060101010101" pitchFamily="49" charset="-122"/>
              <a:ea typeface="黑体" panose="02010609060101010101" pitchFamily="49" charset="-122"/>
            </a:endParaRPr>
          </a:p>
          <a:p>
            <a:pPr marL="342900" lvl="0" indent="-342900" algn="ctr" eaLnBrk="1" hangingPunct="1">
              <a:buFont typeface="Wingdings" panose="05000000000000000000" pitchFamily="2" charset="2"/>
              <a:buNone/>
            </a:pPr>
            <a:r>
              <a:rPr lang="zh-CN" altLang="en-US" sz="2800" b="1" dirty="0">
                <a:latin typeface="黑体" panose="02010609060101010101" pitchFamily="49" charset="-122"/>
                <a:ea typeface="黑体" panose="02010609060101010101" pitchFamily="49" charset="-122"/>
              </a:rPr>
              <a:t>控制目标：</a:t>
            </a:r>
            <a:r>
              <a:rPr lang="zh-CN" altLang="en-US" sz="2800" b="1" dirty="0">
                <a:latin typeface="宋体" panose="02010600030101010101" pitchFamily="2" charset="-122"/>
                <a:ea typeface="黑体" panose="02010609060101010101" pitchFamily="49" charset="-122"/>
              </a:rPr>
              <a:t>要求炉子的温度恒定在期望的数值上。</a:t>
            </a:r>
            <a:endParaRPr lang="zh-CN" altLang="en-US" sz="2800" b="1" dirty="0">
              <a:latin typeface="宋体" panose="02010600030101010101" pitchFamily="2" charset="-122"/>
              <a:ea typeface="黑体" panose="02010609060101010101" pitchFamily="49" charset="-122"/>
            </a:endParaRPr>
          </a:p>
          <a:p>
            <a:pPr marL="342900" lvl="0" indent="-342900" eaLnBrk="1" hangingPunct="1">
              <a:buFont typeface="Wingdings" panose="05000000000000000000" pitchFamily="2" charset="2"/>
              <a:buNone/>
            </a:pPr>
            <a:endParaRPr lang="en-US" altLang="zh-CN" sz="2800" b="1" dirty="0">
              <a:latin typeface="楷体_GB2312" panose="02010609030101010101" pitchFamily="49" charset="-122"/>
              <a:ea typeface="楷体_GB2312" panose="02010609030101010101" pitchFamily="49" charset="-122"/>
            </a:endParaRPr>
          </a:p>
        </p:txBody>
      </p:sp>
      <p:sp>
        <p:nvSpPr>
          <p:cNvPr id="69635" name="矩形 5"/>
          <p:cNvSpPr/>
          <p:nvPr/>
        </p:nvSpPr>
        <p:spPr>
          <a:xfrm>
            <a:off x="1835150" y="765175"/>
            <a:ext cx="5761038" cy="9461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800" b="1" dirty="0">
                <a:solidFill>
                  <a:srgbClr val="C00000"/>
                </a:solidFill>
                <a:latin typeface="Times New Roman" panose="02020603050405020304" pitchFamily="18" charset="0"/>
                <a:ea typeface="黑体" panose="02010609060101010101" pitchFamily="49" charset="-122"/>
              </a:rPr>
              <a:t>Temperature control system</a:t>
            </a:r>
            <a:endParaRPr lang="en-US" altLang="zh-CN" sz="2800" b="1" dirty="0">
              <a:solidFill>
                <a:srgbClr val="C00000"/>
              </a:solidFill>
              <a:latin typeface="Times New Roman" panose="02020603050405020304" pitchFamily="18" charset="0"/>
              <a:ea typeface="黑体" panose="02010609060101010101" pitchFamily="49" charset="-122"/>
            </a:endParaRPr>
          </a:p>
          <a:p>
            <a:pPr marL="0" lvl="0" indent="0" algn="ctr" eaLnBrk="1" hangingPunct="1">
              <a:spcBef>
                <a:spcPct val="0"/>
              </a:spcBef>
              <a:buFontTx/>
              <a:buNone/>
            </a:pPr>
            <a:r>
              <a:rPr lang="zh-CN" altLang="en-US" sz="2800" b="1" dirty="0">
                <a:solidFill>
                  <a:srgbClr val="C00000"/>
                </a:solidFill>
                <a:latin typeface="黑体" panose="02010609060101010101" pitchFamily="49" charset="-122"/>
                <a:ea typeface="黑体" panose="02010609060101010101" pitchFamily="49" charset="-122"/>
              </a:rPr>
              <a:t>温控系统</a:t>
            </a:r>
            <a:r>
              <a:rPr lang="en-US" altLang="zh-CN" sz="2800" b="1" dirty="0">
                <a:solidFill>
                  <a:srgbClr val="C00000"/>
                </a:solidFill>
                <a:latin typeface="黑体" panose="02010609060101010101" pitchFamily="49" charset="-122"/>
                <a:ea typeface="黑体" panose="02010609060101010101" pitchFamily="49" charset="-122"/>
              </a:rPr>
              <a:t>-</a:t>
            </a:r>
            <a:r>
              <a:rPr lang="zh-CN" altLang="en-US" sz="2800" b="1" dirty="0">
                <a:solidFill>
                  <a:srgbClr val="C00000"/>
                </a:solidFill>
                <a:latin typeface="黑体" panose="02010609060101010101" pitchFamily="49" charset="-122"/>
                <a:ea typeface="黑体" panose="02010609060101010101" pitchFamily="49" charset="-122"/>
              </a:rPr>
              <a:t>人工控制</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69636" name="Text Box 8"/>
          <p:cNvSpPr txBox="1"/>
          <p:nvPr/>
        </p:nvSpPr>
        <p:spPr>
          <a:xfrm>
            <a:off x="215900" y="5013325"/>
            <a:ext cx="1763713"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dirty="0">
                <a:solidFill>
                  <a:schemeClr val="hlink"/>
                </a:solidFill>
                <a:latin typeface="Arial" panose="020B0604020202020204" pitchFamily="34" charset="0"/>
              </a:rPr>
              <a:t>Ref. Input</a:t>
            </a:r>
            <a:r>
              <a:rPr lang="en-US" altLang="zh-CN" sz="1800" dirty="0">
                <a:latin typeface="Arial" panose="020B0604020202020204" pitchFamily="34" charset="0"/>
              </a:rPr>
              <a:t> </a:t>
            </a:r>
            <a:endParaRPr lang="en-US" altLang="zh-CN" sz="1800" dirty="0">
              <a:latin typeface="Arial" panose="020B0604020202020204" pitchFamily="34" charset="0"/>
            </a:endParaRPr>
          </a:p>
        </p:txBody>
      </p:sp>
      <p:grpSp>
        <p:nvGrpSpPr>
          <p:cNvPr id="69637" name="Group 19"/>
          <p:cNvGrpSpPr/>
          <p:nvPr/>
        </p:nvGrpSpPr>
        <p:grpSpPr>
          <a:xfrm>
            <a:off x="177800" y="3860800"/>
            <a:ext cx="8715375" cy="2527300"/>
            <a:chOff x="113" y="2341"/>
            <a:chExt cx="5490" cy="1592"/>
          </a:xfrm>
        </p:grpSpPr>
        <p:graphicFrame>
          <p:nvGraphicFramePr>
            <p:cNvPr id="69638" name="Object 2"/>
            <p:cNvGraphicFramePr>
              <a:graphicFrameLocks noChangeAspect="1"/>
            </p:cNvGraphicFramePr>
            <p:nvPr/>
          </p:nvGraphicFramePr>
          <p:xfrm>
            <a:off x="113" y="2432"/>
            <a:ext cx="5490" cy="1284"/>
          </p:xfrm>
          <a:graphic>
            <a:graphicData uri="http://schemas.openxmlformats.org/presentationml/2006/ole">
              <mc:AlternateContent xmlns:mc="http://schemas.openxmlformats.org/markup-compatibility/2006">
                <mc:Choice xmlns:v="urn:schemas-microsoft-com:vml" Requires="v">
                  <p:oleObj spid="_x0000_s3078" name="" r:id="rId1" imgW="5540375" imgH="1040130" progId="Visio.Drawing.11">
                    <p:embed/>
                  </p:oleObj>
                </mc:Choice>
                <mc:Fallback>
                  <p:oleObj name="" r:id="rId1" imgW="5540375" imgH="1040130" progId="Visio.Drawing.11">
                    <p:embed/>
                    <p:pic>
                      <p:nvPicPr>
                        <p:cNvPr id="0" name="图片 3077"/>
                        <p:cNvPicPr/>
                        <p:nvPr/>
                      </p:nvPicPr>
                      <p:blipFill>
                        <a:blip r:embed="rId2"/>
                        <a:stretch>
                          <a:fillRect/>
                        </a:stretch>
                      </p:blipFill>
                      <p:spPr>
                        <a:xfrm>
                          <a:off x="113" y="2432"/>
                          <a:ext cx="5490" cy="1284"/>
                        </a:xfrm>
                        <a:prstGeom prst="rect">
                          <a:avLst/>
                        </a:prstGeom>
                        <a:noFill/>
                        <a:ln w="38100">
                          <a:noFill/>
                          <a:miter/>
                        </a:ln>
                      </p:spPr>
                    </p:pic>
                  </p:oleObj>
                </mc:Fallback>
              </mc:AlternateContent>
            </a:graphicData>
          </a:graphic>
        </p:graphicFrame>
        <p:sp>
          <p:nvSpPr>
            <p:cNvPr id="69639" name="Text Box 7"/>
            <p:cNvSpPr txBox="1"/>
            <p:nvPr/>
          </p:nvSpPr>
          <p:spPr>
            <a:xfrm>
              <a:off x="2200" y="3702"/>
              <a:ext cx="1406"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dirty="0">
                  <a:solidFill>
                    <a:schemeClr val="hlink"/>
                  </a:solidFill>
                  <a:latin typeface="Arial" panose="020B0604020202020204" pitchFamily="34" charset="0"/>
                </a:rPr>
                <a:t>Measured output</a:t>
              </a:r>
              <a:r>
                <a:rPr lang="en-US" altLang="zh-CN" sz="1800" dirty="0">
                  <a:latin typeface="Arial" panose="020B0604020202020204" pitchFamily="34" charset="0"/>
                </a:rPr>
                <a:t> </a:t>
              </a:r>
              <a:endParaRPr lang="en-US" altLang="zh-CN" sz="1800" dirty="0">
                <a:latin typeface="Arial" panose="020B0604020202020204" pitchFamily="34" charset="0"/>
              </a:endParaRPr>
            </a:p>
          </p:txBody>
        </p:sp>
        <p:sp>
          <p:nvSpPr>
            <p:cNvPr id="69640" name="Text Box 9"/>
            <p:cNvSpPr txBox="1"/>
            <p:nvPr/>
          </p:nvSpPr>
          <p:spPr>
            <a:xfrm>
              <a:off x="1157" y="2341"/>
              <a:ext cx="997"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dirty="0">
                  <a:solidFill>
                    <a:schemeClr val="hlink"/>
                  </a:solidFill>
                  <a:latin typeface="Arial" panose="020B0604020202020204" pitchFamily="34" charset="0"/>
                </a:rPr>
                <a:t>Error</a:t>
              </a:r>
              <a:endParaRPr lang="en-US" altLang="zh-CN" sz="1800" dirty="0">
                <a:solidFill>
                  <a:schemeClr val="hlink"/>
                </a:solidFill>
                <a:latin typeface="Arial" panose="020B0604020202020204" pitchFamily="34" charset="0"/>
              </a:endParaRPr>
            </a:p>
          </p:txBody>
        </p:sp>
        <p:sp>
          <p:nvSpPr>
            <p:cNvPr id="69641" name="Text Box 10"/>
            <p:cNvSpPr txBox="1"/>
            <p:nvPr/>
          </p:nvSpPr>
          <p:spPr>
            <a:xfrm>
              <a:off x="2290" y="2341"/>
              <a:ext cx="1044"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dirty="0">
                  <a:solidFill>
                    <a:schemeClr val="hlink"/>
                  </a:solidFill>
                  <a:latin typeface="Arial" panose="020B0604020202020204" pitchFamily="34" charset="0"/>
                </a:rPr>
                <a:t>Controller</a:t>
              </a:r>
              <a:endParaRPr lang="en-US" altLang="zh-CN" sz="1800" dirty="0">
                <a:solidFill>
                  <a:schemeClr val="hlink"/>
                </a:solidFill>
                <a:latin typeface="Arial" panose="020B0604020202020204" pitchFamily="34" charset="0"/>
              </a:endParaRPr>
            </a:p>
          </p:txBody>
        </p:sp>
        <p:sp>
          <p:nvSpPr>
            <p:cNvPr id="69642" name="Text Box 11"/>
            <p:cNvSpPr txBox="1"/>
            <p:nvPr/>
          </p:nvSpPr>
          <p:spPr>
            <a:xfrm>
              <a:off x="3560" y="2341"/>
              <a:ext cx="908"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dirty="0">
                  <a:solidFill>
                    <a:srgbClr val="FF0000"/>
                  </a:solidFill>
                  <a:latin typeface="Arial" panose="020B0604020202020204" pitchFamily="34" charset="0"/>
                </a:rPr>
                <a:t>Plant</a:t>
              </a:r>
              <a:endParaRPr lang="en-US" altLang="zh-CN" sz="1800" dirty="0">
                <a:solidFill>
                  <a:srgbClr val="FF0000"/>
                </a:solidFill>
                <a:latin typeface="Arial" panose="020B0604020202020204" pitchFamily="34" charset="0"/>
              </a:endParaRPr>
            </a:p>
          </p:txBody>
        </p:sp>
        <p:sp>
          <p:nvSpPr>
            <p:cNvPr id="69643" name="Text Box 12"/>
            <p:cNvSpPr txBox="1"/>
            <p:nvPr/>
          </p:nvSpPr>
          <p:spPr>
            <a:xfrm>
              <a:off x="4694" y="3113"/>
              <a:ext cx="771" cy="2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dirty="0">
                  <a:solidFill>
                    <a:schemeClr val="hlink"/>
                  </a:solidFill>
                  <a:latin typeface="Arial" panose="020B0604020202020204" pitchFamily="34" charset="0"/>
                </a:rPr>
                <a:t>Output</a:t>
              </a:r>
              <a:r>
                <a:rPr lang="en-US" altLang="zh-CN" sz="1800" dirty="0">
                  <a:latin typeface="Arial" panose="020B0604020202020204" pitchFamily="34" charset="0"/>
                </a:rPr>
                <a:t> </a:t>
              </a:r>
              <a:endParaRPr lang="en-US" altLang="zh-CN" sz="1800" dirty="0">
                <a:latin typeface="Arial" panose="020B0604020202020204" pitchFamily="34" charset="0"/>
              </a:endParaRPr>
            </a:p>
          </p:txBody>
        </p:sp>
      </p:grpSp>
    </p:spTree>
  </p:cSld>
  <p:clrMapOvr>
    <a:masterClrMapping/>
  </p:clrMapOvr>
  <p:transition>
    <p:cover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74" name="Object 2"/>
          <p:cNvGraphicFramePr>
            <a:graphicFrameLocks noChangeAspect="1"/>
          </p:cNvGraphicFramePr>
          <p:nvPr/>
        </p:nvGraphicFramePr>
        <p:xfrm>
          <a:off x="395288" y="2133600"/>
          <a:ext cx="8497887" cy="3571875"/>
        </p:xfrm>
        <a:graphic>
          <a:graphicData uri="http://schemas.openxmlformats.org/presentationml/2006/ole">
            <mc:AlternateContent xmlns:mc="http://schemas.openxmlformats.org/markup-compatibility/2006">
              <mc:Choice xmlns:v="urn:schemas-microsoft-com:vml" Requires="v">
                <p:oleObj spid="_x0000_s2" name="" r:id="rId1" imgW="6044565" imgH="1816735" progId="Visio.Drawing.11">
                  <p:embed/>
                </p:oleObj>
              </mc:Choice>
              <mc:Fallback>
                <p:oleObj name="" r:id="rId1" imgW="6044565" imgH="1816735" progId="Visio.Drawing.11">
                  <p:embed/>
                  <p:pic>
                    <p:nvPicPr>
                      <p:cNvPr id="0" name="图片 1"/>
                      <p:cNvPicPr/>
                      <p:nvPr/>
                    </p:nvPicPr>
                    <p:blipFill>
                      <a:blip r:embed="rId2"/>
                      <a:stretch>
                        <a:fillRect/>
                      </a:stretch>
                    </p:blipFill>
                    <p:spPr>
                      <a:xfrm>
                        <a:off x="395288" y="2133600"/>
                        <a:ext cx="8497887" cy="3571875"/>
                      </a:xfrm>
                      <a:prstGeom prst="rect">
                        <a:avLst/>
                      </a:prstGeom>
                      <a:noFill/>
                      <a:ln w="38100">
                        <a:noFill/>
                        <a:miter/>
                      </a:ln>
                    </p:spPr>
                  </p:pic>
                </p:oleObj>
              </mc:Fallback>
            </mc:AlternateContent>
          </a:graphicData>
        </a:graphic>
      </p:graphicFrame>
      <p:sp>
        <p:nvSpPr>
          <p:cNvPr id="70659" name="矩形 4"/>
          <p:cNvSpPr/>
          <p:nvPr/>
        </p:nvSpPr>
        <p:spPr>
          <a:xfrm>
            <a:off x="1258888" y="476250"/>
            <a:ext cx="74168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800" b="1" dirty="0">
                <a:solidFill>
                  <a:srgbClr val="C00000"/>
                </a:solidFill>
                <a:latin typeface="Times New Roman" panose="02020603050405020304" pitchFamily="18" charset="0"/>
              </a:rPr>
              <a:t>Temperature control system</a:t>
            </a:r>
            <a:endParaRPr lang="en-US" altLang="zh-CN" sz="2800" b="1" dirty="0">
              <a:solidFill>
                <a:srgbClr val="C00000"/>
              </a:solidFill>
              <a:latin typeface="Times New Roman" panose="02020603050405020304" pitchFamily="18" charset="0"/>
            </a:endParaRPr>
          </a:p>
          <a:p>
            <a:pPr marL="0" lvl="0" indent="0" algn="ctr" eaLnBrk="1" hangingPunct="1">
              <a:spcBef>
                <a:spcPct val="0"/>
              </a:spcBef>
              <a:buFontTx/>
              <a:buNone/>
            </a:pPr>
            <a:r>
              <a:rPr lang="en-US" altLang="zh-CN" sz="2800" b="1" dirty="0">
                <a:solidFill>
                  <a:srgbClr val="C00000"/>
                </a:solidFill>
                <a:latin typeface="Times New Roman" panose="02020603050405020304" pitchFamily="18" charset="0"/>
              </a:rPr>
              <a:t>Automatic Control</a:t>
            </a:r>
            <a:endParaRPr lang="zh-CN" altLang="en-US" sz="2800" b="1" dirty="0">
              <a:solidFill>
                <a:srgbClr val="C00000"/>
              </a:solidFill>
              <a:latin typeface="Times New Roman" panose="02020603050405020304" pitchFamily="18" charset="0"/>
              <a:ea typeface="黑体" panose="02010609060101010101" pitchFamily="49" charset="-122"/>
            </a:endParaRPr>
          </a:p>
          <a:p>
            <a:pPr marL="0" lvl="0" indent="0" algn="ctr" eaLnBrk="1" hangingPunct="1">
              <a:spcBef>
                <a:spcPct val="0"/>
              </a:spcBef>
              <a:buFontTx/>
              <a:buNone/>
            </a:pPr>
            <a:r>
              <a:rPr lang="zh-CN" altLang="en-US" sz="2400" b="1" dirty="0">
                <a:solidFill>
                  <a:srgbClr val="C00000"/>
                </a:solidFill>
                <a:latin typeface="黑体" panose="02010609060101010101" pitchFamily="49" charset="-122"/>
                <a:ea typeface="黑体" panose="02010609060101010101" pitchFamily="49" charset="-122"/>
              </a:rPr>
              <a:t>温控系统</a:t>
            </a:r>
            <a:r>
              <a:rPr lang="en-US" altLang="zh-CN" sz="2400" b="1" dirty="0">
                <a:solidFill>
                  <a:srgbClr val="C00000"/>
                </a:solidFill>
                <a:latin typeface="黑体" panose="02010609060101010101" pitchFamily="49" charset="-122"/>
                <a:ea typeface="黑体" panose="02010609060101010101" pitchFamily="49" charset="-122"/>
              </a:rPr>
              <a:t>-</a:t>
            </a:r>
            <a:r>
              <a:rPr lang="zh-CN" altLang="en-US" sz="2400" b="1" dirty="0">
                <a:solidFill>
                  <a:srgbClr val="C00000"/>
                </a:solidFill>
                <a:latin typeface="Times New Roman" panose="02020603050405020304" pitchFamily="18" charset="0"/>
                <a:ea typeface="黑体" panose="02010609060101010101" pitchFamily="49" charset="-122"/>
              </a:rPr>
              <a:t>自动控制</a:t>
            </a:r>
            <a:endParaRPr lang="zh-CN" altLang="en-US" sz="2400" b="1" dirty="0">
              <a:solidFill>
                <a:srgbClr val="C00000"/>
              </a:solidFill>
              <a:latin typeface="Times New Roman" panose="02020603050405020304" pitchFamily="18" charset="0"/>
              <a:ea typeface="黑体" panose="02010609060101010101" pitchFamily="49" charset="-122"/>
            </a:endParaRPr>
          </a:p>
        </p:txBody>
      </p:sp>
      <p:sp>
        <p:nvSpPr>
          <p:cNvPr id="3079" name="Rectangle 7"/>
          <p:cNvSpPr/>
          <p:nvPr/>
        </p:nvSpPr>
        <p:spPr>
          <a:xfrm>
            <a:off x="900113" y="2349500"/>
            <a:ext cx="2447925" cy="2159000"/>
          </a:xfrm>
          <a:prstGeom prst="rect">
            <a:avLst/>
          </a:prstGeom>
          <a:noFill/>
          <a:ln w="19050" cap="flat" cmpd="sng">
            <a:solidFill>
              <a:srgbClr val="FF0000"/>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ndParaRPr>
          </a:p>
        </p:txBody>
      </p:sp>
      <p:sp>
        <p:nvSpPr>
          <p:cNvPr id="3080" name="Rectangle 8"/>
          <p:cNvSpPr/>
          <p:nvPr/>
        </p:nvSpPr>
        <p:spPr>
          <a:xfrm>
            <a:off x="3419475" y="2420938"/>
            <a:ext cx="4321175" cy="2087562"/>
          </a:xfrm>
          <a:prstGeom prst="rect">
            <a:avLst/>
          </a:prstGeom>
          <a:noFill/>
          <a:ln w="19050" cap="flat" cmpd="sng">
            <a:solidFill>
              <a:schemeClr val="hlink"/>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latin typeface="Arial" panose="020B0604020202020204" pitchFamily="34" charset="0"/>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9"/>
                                        </p:tgtEl>
                                        <p:attrNameLst>
                                          <p:attrName>style.visibility</p:attrName>
                                        </p:attrNameLst>
                                      </p:cBhvr>
                                      <p:to>
                                        <p:strVal val="visible"/>
                                      </p:to>
                                    </p:set>
                                    <p:animEffect transition="in" filter="blinds(horizontal)">
                                      <p:cBhvr>
                                        <p:cTn id="12" dur="500"/>
                                        <p:tgtEl>
                                          <p:spTgt spid="307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blinds(horizontal)">
                                      <p:cBhvr>
                                        <p:cTn id="17"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animBg="1"/>
      <p:bldP spid="308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标题 1"/>
          <p:cNvSpPr>
            <a:spLocks noGrp="1"/>
          </p:cNvSpPr>
          <p:nvPr>
            <p:ph type="title"/>
          </p:nvPr>
        </p:nvSpPr>
        <p:spPr>
          <a:xfrm>
            <a:off x="1382713" y="404813"/>
            <a:ext cx="7510462" cy="1143000"/>
          </a:xfrm>
        </p:spPr>
        <p:txBody>
          <a:bodyPr vert="horz" wrap="square" lIns="91440" tIns="45720" rIns="91440" bIns="45720" anchor="ctr" anchorCtr="0"/>
          <a:p>
            <a:pPr eaLnBrk="1" hangingPunct="1"/>
            <a:r>
              <a:rPr lang="en-US" altLang="zh-CN" sz="2800" b="1" dirty="0">
                <a:solidFill>
                  <a:srgbClr val="C00000"/>
                </a:solidFill>
                <a:latin typeface="Times New Roman" panose="02020603050405020304" pitchFamily="18" charset="0"/>
                <a:ea typeface="黑体" panose="02010609060101010101" pitchFamily="49" charset="-122"/>
              </a:rPr>
              <a:t>Block diagram of temperature control system</a:t>
            </a:r>
            <a:br>
              <a:rPr lang="en-US" altLang="zh-CN" sz="2800" b="1" dirty="0">
                <a:solidFill>
                  <a:srgbClr val="C00000"/>
                </a:solidFill>
                <a:latin typeface="黑体" panose="02010609060101010101" pitchFamily="49" charset="-122"/>
                <a:ea typeface="黑体" panose="02010609060101010101" pitchFamily="49" charset="-122"/>
              </a:rPr>
            </a:br>
            <a:r>
              <a:rPr lang="zh-CN" altLang="en-US" sz="2400" b="1" dirty="0">
                <a:solidFill>
                  <a:srgbClr val="C00000"/>
                </a:solidFill>
                <a:latin typeface="黑体" panose="02010609060101010101" pitchFamily="49" charset="-122"/>
                <a:ea typeface="黑体" panose="02010609060101010101" pitchFamily="49" charset="-122"/>
              </a:rPr>
              <a:t>自动温控控制系统构成框图</a:t>
            </a:r>
            <a:endParaRPr lang="zh-CN" altLang="en-US" sz="2400" dirty="0">
              <a:solidFill>
                <a:srgbClr val="C00000"/>
              </a:solidFill>
              <a:latin typeface="黑体" panose="02010609060101010101" pitchFamily="49" charset="-122"/>
              <a:ea typeface="黑体" panose="02010609060101010101" pitchFamily="49" charset="-122"/>
            </a:endParaRPr>
          </a:p>
        </p:txBody>
      </p:sp>
      <p:graphicFrame>
        <p:nvGraphicFramePr>
          <p:cNvPr id="72707" name="Object 2"/>
          <p:cNvGraphicFramePr>
            <a:graphicFrameLocks noChangeAspect="1"/>
          </p:cNvGraphicFramePr>
          <p:nvPr/>
        </p:nvGraphicFramePr>
        <p:xfrm>
          <a:off x="0" y="2420938"/>
          <a:ext cx="9396413" cy="2514600"/>
        </p:xfrm>
        <a:graphic>
          <a:graphicData uri="http://schemas.openxmlformats.org/presentationml/2006/ole">
            <mc:AlternateContent xmlns:mc="http://schemas.openxmlformats.org/markup-compatibility/2006">
              <mc:Choice xmlns:v="urn:schemas-microsoft-com:vml" Requires="v">
                <p:oleObj spid="_x0000_s3076" name="" r:id="rId1" imgW="6152515" imgH="1264285" progId="Visio.Drawing.11">
                  <p:embed/>
                </p:oleObj>
              </mc:Choice>
              <mc:Fallback>
                <p:oleObj name="" r:id="rId1" imgW="6152515" imgH="1264285" progId="Visio.Drawing.11">
                  <p:embed/>
                  <p:pic>
                    <p:nvPicPr>
                      <p:cNvPr id="0" name="图片 3075"/>
                      <p:cNvPicPr/>
                      <p:nvPr/>
                    </p:nvPicPr>
                    <p:blipFill>
                      <a:blip r:embed="rId2"/>
                      <a:stretch>
                        <a:fillRect/>
                      </a:stretch>
                    </p:blipFill>
                    <p:spPr>
                      <a:xfrm>
                        <a:off x="0" y="2420938"/>
                        <a:ext cx="9396413" cy="2514600"/>
                      </a:xfrm>
                      <a:prstGeom prst="rect">
                        <a:avLst/>
                      </a:prstGeom>
                      <a:noFill/>
                      <a:ln w="38100">
                        <a:noFill/>
                        <a:miter/>
                      </a:ln>
                    </p:spPr>
                  </p:pic>
                </p:oleObj>
              </mc:Fallback>
            </mc:AlternateContent>
          </a:graphicData>
        </a:graphic>
      </p:graphicFrame>
      <p:sp>
        <p:nvSpPr>
          <p:cNvPr id="72708" name="Text Box 6"/>
          <p:cNvSpPr txBox="1"/>
          <p:nvPr/>
        </p:nvSpPr>
        <p:spPr>
          <a:xfrm>
            <a:off x="106363" y="3357563"/>
            <a:ext cx="1296987" cy="3667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Arial" panose="020B0604020202020204" pitchFamily="34" charset="0"/>
              </a:rPr>
              <a:t>Ref. Input</a:t>
            </a:r>
            <a:endParaRPr lang="en-US" altLang="zh-CN" sz="1800" dirty="0">
              <a:solidFill>
                <a:schemeClr val="hlink"/>
              </a:solidFill>
              <a:latin typeface="Arial" panose="020B0604020202020204" pitchFamily="34" charset="0"/>
            </a:endParaRPr>
          </a:p>
        </p:txBody>
      </p:sp>
      <p:sp>
        <p:nvSpPr>
          <p:cNvPr id="72709" name="Text Box 7"/>
          <p:cNvSpPr txBox="1"/>
          <p:nvPr/>
        </p:nvSpPr>
        <p:spPr>
          <a:xfrm>
            <a:off x="3924300" y="4941888"/>
            <a:ext cx="1584325" cy="3667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Arial" panose="020B0604020202020204" pitchFamily="34" charset="0"/>
              </a:rPr>
              <a:t>thermocouple</a:t>
            </a:r>
            <a:endParaRPr lang="en-US" altLang="zh-CN" sz="1800" dirty="0">
              <a:solidFill>
                <a:schemeClr val="hlink"/>
              </a:solidFill>
              <a:latin typeface="Arial" panose="020B0604020202020204" pitchFamily="34" charset="0"/>
            </a:endParaRPr>
          </a:p>
        </p:txBody>
      </p:sp>
      <p:sp>
        <p:nvSpPr>
          <p:cNvPr id="72710" name="Text Box 8"/>
          <p:cNvSpPr txBox="1"/>
          <p:nvPr/>
        </p:nvSpPr>
        <p:spPr>
          <a:xfrm>
            <a:off x="2268538" y="3429000"/>
            <a:ext cx="1079500" cy="641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Arial" panose="020B0604020202020204" pitchFamily="34" charset="0"/>
              </a:rPr>
              <a:t>Voltage amplifier</a:t>
            </a:r>
            <a:endParaRPr lang="en-US" altLang="zh-CN" sz="1800" dirty="0">
              <a:solidFill>
                <a:schemeClr val="hlink"/>
              </a:solidFill>
              <a:latin typeface="Arial" panose="020B0604020202020204" pitchFamily="34" charset="0"/>
            </a:endParaRPr>
          </a:p>
        </p:txBody>
      </p:sp>
      <p:sp>
        <p:nvSpPr>
          <p:cNvPr id="72711" name="Text Box 9"/>
          <p:cNvSpPr txBox="1"/>
          <p:nvPr/>
        </p:nvSpPr>
        <p:spPr>
          <a:xfrm>
            <a:off x="3851275" y="3429000"/>
            <a:ext cx="1081088" cy="641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dirty="0">
                <a:solidFill>
                  <a:schemeClr val="hlink"/>
                </a:solidFill>
                <a:latin typeface="Arial" panose="020B0604020202020204" pitchFamily="34" charset="0"/>
              </a:rPr>
              <a:t>Power amplifier</a:t>
            </a:r>
            <a:endParaRPr lang="en-US" altLang="zh-CN" sz="1800" dirty="0">
              <a:solidFill>
                <a:schemeClr val="hlink"/>
              </a:solidFill>
              <a:latin typeface="Arial" panose="020B0604020202020204" pitchFamily="34" charset="0"/>
            </a:endParaRPr>
          </a:p>
        </p:txBody>
      </p:sp>
      <p:sp>
        <p:nvSpPr>
          <p:cNvPr id="72712" name="Text Box 10"/>
          <p:cNvSpPr txBox="1"/>
          <p:nvPr/>
        </p:nvSpPr>
        <p:spPr>
          <a:xfrm>
            <a:off x="5148263" y="3573463"/>
            <a:ext cx="1584325" cy="3667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Arial" panose="020B0604020202020204" pitchFamily="34" charset="0"/>
              </a:rPr>
              <a:t>electromotor</a:t>
            </a:r>
            <a:endParaRPr lang="en-US" altLang="zh-CN" sz="1800" dirty="0">
              <a:solidFill>
                <a:schemeClr val="hlink"/>
              </a:solidFill>
              <a:latin typeface="Arial" panose="020B0604020202020204" pitchFamily="34" charset="0"/>
            </a:endParaRPr>
          </a:p>
        </p:txBody>
      </p:sp>
      <p:sp>
        <p:nvSpPr>
          <p:cNvPr id="72713" name="Text Box 11"/>
          <p:cNvSpPr txBox="1"/>
          <p:nvPr/>
        </p:nvSpPr>
        <p:spPr>
          <a:xfrm>
            <a:off x="6877050" y="3573463"/>
            <a:ext cx="792163" cy="3667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Arial" panose="020B0604020202020204" pitchFamily="34" charset="0"/>
              </a:rPr>
              <a:t>stove</a:t>
            </a:r>
            <a:endParaRPr lang="en-US" altLang="zh-CN" sz="1800" dirty="0">
              <a:solidFill>
                <a:schemeClr val="hlink"/>
              </a:solidFill>
              <a:latin typeface="Arial" panose="020B0604020202020204" pitchFamily="34" charset="0"/>
            </a:endParaRPr>
          </a:p>
        </p:txBody>
      </p:sp>
      <p:sp>
        <p:nvSpPr>
          <p:cNvPr id="72714" name="Text Box 12"/>
          <p:cNvSpPr txBox="1"/>
          <p:nvPr/>
        </p:nvSpPr>
        <p:spPr>
          <a:xfrm>
            <a:off x="8027988" y="3213100"/>
            <a:ext cx="1008062"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Arial" panose="020B0604020202020204" pitchFamily="34" charset="0"/>
              </a:rPr>
              <a:t>Output</a:t>
            </a:r>
            <a:endParaRPr lang="en-US" altLang="zh-CN" sz="1800" dirty="0">
              <a:solidFill>
                <a:schemeClr val="hlink"/>
              </a:solidFill>
              <a:latin typeface="Arial" panose="020B0604020202020204" pitchFamily="34" charset="0"/>
            </a:endParaRPr>
          </a:p>
        </p:txBody>
      </p:sp>
      <p:sp>
        <p:nvSpPr>
          <p:cNvPr id="72715" name="文本框 1"/>
          <p:cNvSpPr txBox="1"/>
          <p:nvPr/>
        </p:nvSpPr>
        <p:spPr>
          <a:xfrm>
            <a:off x="3567113" y="5470525"/>
            <a:ext cx="226218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spcBef>
                <a:spcPct val="0"/>
              </a:spcBef>
              <a:buFontTx/>
              <a:buNone/>
            </a:pPr>
            <a:r>
              <a:rPr lang="zh-CN" altLang="en-US" sz="1800" dirty="0">
                <a:latin typeface="Arial" panose="020B0604020202020204" pitchFamily="34" charset="0"/>
              </a:rPr>
              <a:t>炉温控制系统方框图</a:t>
            </a:r>
            <a:endParaRPr lang="zh-CN" altLang="en-US" sz="1800" dirty="0">
              <a:latin typeface="Arial" panose="020B0604020202020204" pitchFamily="34" charset="0"/>
            </a:endParaRPr>
          </a:p>
        </p:txBody>
      </p:sp>
    </p:spTree>
  </p:cSld>
  <p:clrMapOvr>
    <a:masterClrMapping/>
  </p:clrMapOvr>
  <p:transition>
    <p:cover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0" y="274638"/>
            <a:ext cx="9144000" cy="1143000"/>
          </a:xfrm>
        </p:spPr>
        <p:txBody>
          <a:bodyPr vert="horz" wrap="square" lIns="91440" tIns="45720" rIns="91440" bIns="45720" anchor="ctr" anchorCtr="0"/>
          <a:p>
            <a:pPr eaLnBrk="1" hangingPunct="1"/>
            <a:r>
              <a:rPr lang="zh-CN" altLang="en-US" b="1" dirty="0">
                <a:latin typeface="方正魏碑_GBK" panose="02000000000000000000" charset="-122"/>
                <a:ea typeface="方正魏碑_GBK" panose="02000000000000000000" charset="-122"/>
              </a:rPr>
              <a:t>改变我们的生活</a:t>
            </a:r>
            <a:endParaRPr lang="en-US" altLang="zh-CN" b="1" dirty="0">
              <a:latin typeface="方正魏碑_GBK" panose="02000000000000000000" charset="-122"/>
              <a:ea typeface="方正魏碑_GBK" panose="02000000000000000000" charset="-122"/>
            </a:endParaRPr>
          </a:p>
        </p:txBody>
      </p:sp>
      <p:pic>
        <p:nvPicPr>
          <p:cNvPr id="7171" name="Picture 4" descr="炭火"/>
          <p:cNvPicPr>
            <a:picLocks noChangeAspect="1"/>
          </p:cNvPicPr>
          <p:nvPr/>
        </p:nvPicPr>
        <p:blipFill>
          <a:blip r:embed="rId1"/>
          <a:stretch>
            <a:fillRect/>
          </a:stretch>
        </p:blipFill>
        <p:spPr>
          <a:xfrm>
            <a:off x="34925" y="1773238"/>
            <a:ext cx="6100763" cy="4078287"/>
          </a:xfrm>
          <a:prstGeom prst="rect">
            <a:avLst/>
          </a:prstGeom>
          <a:noFill/>
          <a:ln w="9525">
            <a:noFill/>
          </a:ln>
        </p:spPr>
      </p:pic>
      <p:pic>
        <p:nvPicPr>
          <p:cNvPr id="7172" name="Picture 5" descr="空调"/>
          <p:cNvPicPr>
            <a:picLocks noChangeAspect="1"/>
          </p:cNvPicPr>
          <p:nvPr/>
        </p:nvPicPr>
        <p:blipFill>
          <a:blip r:embed="rId2"/>
          <a:stretch>
            <a:fillRect/>
          </a:stretch>
        </p:blipFill>
        <p:spPr>
          <a:xfrm>
            <a:off x="6372225" y="4005263"/>
            <a:ext cx="2590800" cy="2590800"/>
          </a:xfrm>
          <a:prstGeom prst="rect">
            <a:avLst/>
          </a:prstGeom>
          <a:noFill/>
          <a:ln w="9525">
            <a:noFill/>
          </a:ln>
        </p:spPr>
      </p:pic>
      <p:sp>
        <p:nvSpPr>
          <p:cNvPr id="7173" name="Freeform 7"/>
          <p:cNvSpPr/>
          <p:nvPr/>
        </p:nvSpPr>
        <p:spPr>
          <a:xfrm>
            <a:off x="34925" y="4437063"/>
            <a:ext cx="2016125" cy="1122362"/>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120" h="707">
                <a:moveTo>
                  <a:pt x="14" y="242"/>
                </a:moveTo>
                <a:cubicBezTo>
                  <a:pt x="11" y="232"/>
                  <a:pt x="0" y="222"/>
                  <a:pt x="4" y="212"/>
                </a:cubicBezTo>
                <a:cubicBezTo>
                  <a:pt x="10" y="197"/>
                  <a:pt x="69" y="131"/>
                  <a:pt x="85" y="121"/>
                </a:cubicBezTo>
                <a:cubicBezTo>
                  <a:pt x="100" y="111"/>
                  <a:pt x="119" y="109"/>
                  <a:pt x="135" y="101"/>
                </a:cubicBezTo>
                <a:cubicBezTo>
                  <a:pt x="227" y="54"/>
                  <a:pt x="314" y="17"/>
                  <a:pt x="418" y="0"/>
                </a:cubicBezTo>
                <a:cubicBezTo>
                  <a:pt x="526" y="3"/>
                  <a:pt x="634" y="4"/>
                  <a:pt x="742" y="10"/>
                </a:cubicBezTo>
                <a:cubicBezTo>
                  <a:pt x="777" y="12"/>
                  <a:pt x="843" y="40"/>
                  <a:pt x="843" y="40"/>
                </a:cubicBezTo>
                <a:cubicBezTo>
                  <a:pt x="902" y="80"/>
                  <a:pt x="972" y="100"/>
                  <a:pt x="1025" y="151"/>
                </a:cubicBezTo>
                <a:cubicBezTo>
                  <a:pt x="1028" y="161"/>
                  <a:pt x="1029" y="173"/>
                  <a:pt x="1035" y="181"/>
                </a:cubicBezTo>
                <a:cubicBezTo>
                  <a:pt x="1049" y="200"/>
                  <a:pt x="1085" y="232"/>
                  <a:pt x="1085" y="232"/>
                </a:cubicBezTo>
                <a:cubicBezTo>
                  <a:pt x="1120" y="340"/>
                  <a:pt x="1116" y="302"/>
                  <a:pt x="1095" y="474"/>
                </a:cubicBezTo>
                <a:cubicBezTo>
                  <a:pt x="1070" y="676"/>
                  <a:pt x="862" y="677"/>
                  <a:pt x="711" y="707"/>
                </a:cubicBezTo>
                <a:cubicBezTo>
                  <a:pt x="566" y="701"/>
                  <a:pt x="454" y="694"/>
                  <a:pt x="317" y="677"/>
                </a:cubicBezTo>
                <a:cubicBezTo>
                  <a:pt x="263" y="658"/>
                  <a:pt x="209" y="643"/>
                  <a:pt x="155" y="626"/>
                </a:cubicBezTo>
                <a:cubicBezTo>
                  <a:pt x="113" y="598"/>
                  <a:pt x="82" y="565"/>
                  <a:pt x="54" y="525"/>
                </a:cubicBezTo>
                <a:cubicBezTo>
                  <a:pt x="24" y="434"/>
                  <a:pt x="14" y="337"/>
                  <a:pt x="14" y="242"/>
                </a:cubicBezTo>
                <a:close/>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Tree>
  </p:cSld>
  <p:clrMapOvr>
    <a:masterClrMapping/>
  </p:clrMapOvr>
  <p:transition>
    <p:cover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标题 1"/>
          <p:cNvSpPr>
            <a:spLocks noGrp="1"/>
          </p:cNvSpPr>
          <p:nvPr>
            <p:ph type="title"/>
          </p:nvPr>
        </p:nvSpPr>
        <p:spPr>
          <a:xfrm>
            <a:off x="1571625" y="571500"/>
            <a:ext cx="6757988" cy="857250"/>
          </a:xfrm>
          <a:noFill/>
          <a:ln>
            <a:noFill/>
          </a:ln>
        </p:spPr>
        <p:txBody>
          <a:bodyPr vert="horz" wrap="square" lIns="91440" tIns="45720" rIns="91440" bIns="45720" anchor="ctr" anchorCtr="0"/>
          <a:p>
            <a:pPr eaLnBrk="1" hangingPunct="1"/>
            <a:r>
              <a:rPr lang="en-US" altLang="zh-CN" sz="3200" b="1" dirty="0">
                <a:solidFill>
                  <a:srgbClr val="C00000"/>
                </a:solidFill>
                <a:latin typeface="Times New Roman" panose="02020603050405020304" pitchFamily="18" charset="0"/>
                <a:ea typeface="黑体" panose="02010609060101010101" pitchFamily="49" charset="-122"/>
              </a:rPr>
              <a:t>Principles of feedback control</a:t>
            </a:r>
            <a:br>
              <a:rPr lang="en-US" altLang="zh-CN" sz="3200" b="1" dirty="0">
                <a:solidFill>
                  <a:srgbClr val="C00000"/>
                </a:solidFill>
                <a:latin typeface="黑体" panose="02010609060101010101" pitchFamily="49" charset="-122"/>
                <a:ea typeface="黑体" panose="02010609060101010101" pitchFamily="49" charset="-122"/>
              </a:rPr>
            </a:br>
            <a:r>
              <a:rPr lang="zh-CN" altLang="en-US" sz="2400" b="1" dirty="0">
                <a:solidFill>
                  <a:srgbClr val="C00000"/>
                </a:solidFill>
                <a:latin typeface="黑体" panose="02010609060101010101" pitchFamily="49" charset="-122"/>
                <a:ea typeface="黑体" panose="02010609060101010101" pitchFamily="49" charset="-122"/>
              </a:rPr>
              <a:t>负反馈原理</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4" name="Rectangle 3"/>
          <p:cNvSpPr txBox="1"/>
          <p:nvPr/>
        </p:nvSpPr>
        <p:spPr>
          <a:xfrm>
            <a:off x="684213" y="1557338"/>
            <a:ext cx="8077200" cy="473868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algn="just" eaLnBrk="1" hangingPunct="1">
              <a:lnSpc>
                <a:spcPct val="70000"/>
              </a:lnSpc>
              <a:buFontTx/>
              <a:buNone/>
            </a:pPr>
            <a:endParaRPr lang="en-US" altLang="zh-CN" sz="800" dirty="0"/>
          </a:p>
          <a:p>
            <a:pPr marL="342900" lvl="0" indent="-342900" algn="just" eaLnBrk="1" hangingPunct="1">
              <a:lnSpc>
                <a:spcPct val="110000"/>
              </a:lnSpc>
              <a:spcBef>
                <a:spcPct val="0"/>
              </a:spcBef>
              <a:buFont typeface="Wingdings" panose="05000000000000000000" pitchFamily="2" charset="2"/>
              <a:buChar char="Ø"/>
            </a:pPr>
            <a:r>
              <a:rPr lang="en-US" altLang="zh-CN" sz="2600" dirty="0">
                <a:solidFill>
                  <a:schemeClr val="hlink"/>
                </a:solidFill>
                <a:latin typeface="Times New Roman" panose="02020603050405020304" pitchFamily="18" charset="0"/>
              </a:rPr>
              <a:t>Compare the output with the input, and keep the error between them as small as possible.</a:t>
            </a:r>
            <a:r>
              <a:rPr lang="en-US" altLang="zh-CN" sz="2600" dirty="0"/>
              <a:t>             </a:t>
            </a:r>
            <a:endParaRPr lang="zh-CN" altLang="en-US" sz="2200" dirty="0">
              <a:latin typeface="黑体" panose="02010609060101010101" pitchFamily="49" charset="-122"/>
              <a:ea typeface="黑体" panose="02010609060101010101" pitchFamily="49" charset="-122"/>
            </a:endParaRPr>
          </a:p>
          <a:p>
            <a:pPr marL="342900" lvl="0" indent="-342900" algn="just" eaLnBrk="1" hangingPunct="1">
              <a:lnSpc>
                <a:spcPct val="110000"/>
              </a:lnSpc>
              <a:spcBef>
                <a:spcPct val="0"/>
              </a:spcBef>
              <a:buFont typeface="Wingdings" panose="05000000000000000000" pitchFamily="2" charset="2"/>
              <a:buChar char="Ø"/>
            </a:pPr>
            <a:r>
              <a:rPr lang="zh-CN" altLang="en-US" sz="2200" dirty="0">
                <a:latin typeface="黑体" panose="02010609060101010101" pitchFamily="49" charset="-122"/>
                <a:ea typeface="黑体" panose="02010609060101010101" pitchFamily="49" charset="-122"/>
              </a:rPr>
              <a:t>将系统的输出信号引回输入端，与输入信号相比较，利用所得的偏差信号进行控制，达到减小偏差、消除偏差的目的。</a:t>
            </a:r>
            <a:endParaRPr lang="zh-CN" altLang="en-US" sz="2200" dirty="0">
              <a:latin typeface="黑体" panose="02010609060101010101" pitchFamily="49" charset="-122"/>
              <a:ea typeface="黑体" panose="02010609060101010101" pitchFamily="49" charset="-122"/>
            </a:endParaRPr>
          </a:p>
          <a:p>
            <a:pPr marL="342900" lvl="0" indent="-342900" algn="ctr" eaLnBrk="1" hangingPunct="1">
              <a:lnSpc>
                <a:spcPct val="120000"/>
              </a:lnSpc>
              <a:spcBef>
                <a:spcPct val="0"/>
              </a:spcBef>
              <a:buFontTx/>
              <a:buNone/>
            </a:pPr>
            <a:r>
              <a:rPr lang="en-US" altLang="zh-CN" sz="2600" dirty="0">
                <a:solidFill>
                  <a:srgbClr val="FF0000"/>
                </a:solidFill>
                <a:latin typeface="Times New Roman" panose="02020603050405020304" pitchFamily="18" charset="0"/>
                <a:ea typeface="黑体" panose="02010609060101010101" pitchFamily="49" charset="-122"/>
              </a:rPr>
              <a:t>The key of the closed loop system</a:t>
            </a:r>
            <a:r>
              <a:rPr lang="en-US" altLang="zh-CN" sz="2600" dirty="0">
                <a:solidFill>
                  <a:srgbClr val="FF0000"/>
                </a:solidFill>
                <a:latin typeface="黑体" panose="02010609060101010101" pitchFamily="49" charset="-122"/>
                <a:ea typeface="黑体" panose="02010609060101010101" pitchFamily="49" charset="-122"/>
              </a:rPr>
              <a:t>            </a:t>
            </a:r>
            <a:endParaRPr lang="en-US" altLang="zh-CN" sz="2600" dirty="0">
              <a:solidFill>
                <a:srgbClr val="FF0000"/>
              </a:solidFill>
              <a:latin typeface="黑体" panose="02010609060101010101" pitchFamily="49" charset="-122"/>
              <a:ea typeface="黑体" panose="02010609060101010101" pitchFamily="49" charset="-122"/>
            </a:endParaRPr>
          </a:p>
          <a:p>
            <a:pPr marL="342900" lvl="0" indent="-342900" algn="ctr" eaLnBrk="1" hangingPunct="1">
              <a:lnSpc>
                <a:spcPct val="120000"/>
              </a:lnSpc>
              <a:spcBef>
                <a:spcPct val="0"/>
              </a:spcBef>
              <a:buFontTx/>
              <a:buNone/>
            </a:pPr>
            <a:r>
              <a:rPr lang="zh-CN" altLang="en-US" sz="2600" dirty="0">
                <a:solidFill>
                  <a:srgbClr val="FF0000"/>
                </a:solidFill>
                <a:latin typeface="黑体" panose="02010609060101010101" pitchFamily="49" charset="-122"/>
                <a:ea typeface="黑体" panose="02010609060101010101" pitchFamily="49" charset="-122"/>
              </a:rPr>
              <a:t>闭环控制系统的核心</a:t>
            </a:r>
            <a:endParaRPr lang="zh-CN" altLang="en-US" sz="2600" dirty="0">
              <a:solidFill>
                <a:srgbClr val="66FF66"/>
              </a:solidFill>
              <a:ea typeface="华文新魏" panose="02010800040101010101" pitchFamily="2" charset="-122"/>
            </a:endParaRPr>
          </a:p>
          <a:p>
            <a:pPr marL="342900" lvl="0" indent="-342900" algn="just" eaLnBrk="1" hangingPunct="1">
              <a:lnSpc>
                <a:spcPct val="110000"/>
              </a:lnSpc>
              <a:spcBef>
                <a:spcPct val="0"/>
              </a:spcBef>
              <a:buFontTx/>
              <a:buNone/>
            </a:pPr>
            <a:r>
              <a:rPr lang="zh-CN" altLang="en-US" sz="2200" dirty="0">
                <a:ea typeface="华文新魏" panose="02010800040101010101" pitchFamily="2" charset="-122"/>
              </a:rPr>
              <a:t>   </a:t>
            </a:r>
            <a:r>
              <a:rPr lang="zh-CN" altLang="en-US" sz="2200" dirty="0">
                <a:solidFill>
                  <a:schemeClr val="hlink"/>
                </a:solidFill>
                <a:latin typeface="黑体" panose="02010609060101010101" pitchFamily="49" charset="-122"/>
                <a:ea typeface="黑体" panose="02010609060101010101" pitchFamily="49" charset="-122"/>
              </a:rPr>
              <a:t>闭环</a:t>
            </a:r>
            <a:r>
              <a:rPr lang="en-US" altLang="zh-CN" sz="2200" dirty="0">
                <a:solidFill>
                  <a:schemeClr val="hlink"/>
                </a:solidFill>
                <a:latin typeface="黑体" panose="02010609060101010101" pitchFamily="49" charset="-122"/>
                <a:ea typeface="黑体" panose="02010609060101010101" pitchFamily="49" charset="-122"/>
              </a:rPr>
              <a:t>(</a:t>
            </a:r>
            <a:r>
              <a:rPr lang="zh-CN" altLang="en-US" sz="2200" dirty="0">
                <a:solidFill>
                  <a:schemeClr val="hlink"/>
                </a:solidFill>
                <a:latin typeface="黑体" panose="02010609060101010101" pitchFamily="49" charset="-122"/>
                <a:ea typeface="黑体" panose="02010609060101010101" pitchFamily="49" charset="-122"/>
              </a:rPr>
              <a:t>反馈</a:t>
            </a:r>
            <a:r>
              <a:rPr lang="en-US" altLang="zh-CN" sz="2200" dirty="0">
                <a:solidFill>
                  <a:schemeClr val="hlink"/>
                </a:solidFill>
                <a:latin typeface="黑体" panose="02010609060101010101" pitchFamily="49" charset="-122"/>
                <a:ea typeface="黑体" panose="02010609060101010101" pitchFamily="49" charset="-122"/>
              </a:rPr>
              <a:t>)</a:t>
            </a:r>
            <a:r>
              <a:rPr lang="zh-CN" altLang="en-US" sz="2200" dirty="0">
                <a:solidFill>
                  <a:schemeClr val="hlink"/>
                </a:solidFill>
                <a:latin typeface="黑体" panose="02010609060101010101" pitchFamily="49" charset="-122"/>
                <a:ea typeface="黑体" panose="02010609060101010101" pitchFamily="49" charset="-122"/>
              </a:rPr>
              <a:t>控制系统的特点：</a:t>
            </a:r>
            <a:endParaRPr lang="zh-CN" altLang="en-US" sz="2200" dirty="0">
              <a:solidFill>
                <a:schemeClr val="hlink"/>
              </a:solidFill>
              <a:latin typeface="黑体" panose="02010609060101010101" pitchFamily="49" charset="-122"/>
              <a:ea typeface="黑体" panose="02010609060101010101" pitchFamily="49" charset="-122"/>
            </a:endParaRPr>
          </a:p>
          <a:p>
            <a:pPr marL="342900" lvl="0" indent="-342900" algn="just" eaLnBrk="1" hangingPunct="1">
              <a:lnSpc>
                <a:spcPct val="110000"/>
              </a:lnSpc>
              <a:spcBef>
                <a:spcPct val="0"/>
              </a:spcBef>
              <a:buFontTx/>
              <a:buNone/>
            </a:pPr>
            <a:endParaRPr lang="zh-CN" altLang="en-US" sz="700" dirty="0">
              <a:ea typeface="华文新魏" panose="02010800040101010101" pitchFamily="2" charset="-122"/>
            </a:endParaRPr>
          </a:p>
          <a:p>
            <a:pPr marL="342900" lvl="0" indent="-342900" algn="just" eaLnBrk="1" hangingPunct="1">
              <a:lnSpc>
                <a:spcPct val="110000"/>
              </a:lnSpc>
              <a:spcBef>
                <a:spcPct val="0"/>
              </a:spcBef>
              <a:buFontTx/>
              <a:buNone/>
            </a:pPr>
            <a:r>
              <a:rPr lang="zh-CN" altLang="en-US" sz="2200" dirty="0">
                <a:solidFill>
                  <a:srgbClr val="66FF66"/>
                </a:solidFill>
                <a:ea typeface="华文新魏" panose="02010800040101010101" pitchFamily="2" charset="-122"/>
              </a:rPr>
              <a:t> </a:t>
            </a:r>
            <a:r>
              <a:rPr lang="en-US" altLang="zh-CN" sz="2200" dirty="0">
                <a:latin typeface="黑体" panose="02010609060101010101" pitchFamily="49" charset="-122"/>
                <a:ea typeface="黑体" panose="02010609060101010101" pitchFamily="49" charset="-122"/>
              </a:rPr>
              <a:t>(1)</a:t>
            </a:r>
            <a:r>
              <a:rPr lang="en-US" altLang="zh-CN" sz="26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系统内部存在反馈，信号流构成闭回路</a:t>
            </a:r>
            <a:r>
              <a:rPr lang="en-US" altLang="zh-CN" sz="2200" dirty="0">
                <a:latin typeface="黑体" panose="02010609060101010101" pitchFamily="49" charset="-122"/>
                <a:ea typeface="黑体" panose="02010609060101010101" pitchFamily="49" charset="-122"/>
              </a:rPr>
              <a:t>(</a:t>
            </a:r>
            <a:r>
              <a:rPr lang="en-US" altLang="zh-CN" sz="2200" dirty="0">
                <a:solidFill>
                  <a:schemeClr val="hlink"/>
                </a:solidFill>
                <a:latin typeface="Times New Roman" panose="02020603050405020304" pitchFamily="18" charset="0"/>
                <a:ea typeface="黑体" panose="02010609060101010101" pitchFamily="49" charset="-122"/>
              </a:rPr>
              <a:t>closed-loop</a:t>
            </a:r>
            <a:r>
              <a:rPr lang="en-US" altLang="zh-CN" sz="2200" dirty="0">
                <a:latin typeface="黑体" panose="02010609060101010101" pitchFamily="49" charset="-122"/>
                <a:ea typeface="黑体" panose="02010609060101010101" pitchFamily="49" charset="-122"/>
              </a:rPr>
              <a:t>)</a:t>
            </a:r>
            <a:endParaRPr lang="en-US" altLang="zh-CN" sz="2200" dirty="0">
              <a:latin typeface="黑体" panose="02010609060101010101" pitchFamily="49" charset="-122"/>
              <a:ea typeface="黑体" panose="02010609060101010101" pitchFamily="49" charset="-122"/>
            </a:endParaRPr>
          </a:p>
          <a:p>
            <a:pPr marL="342900" lvl="0" indent="-342900" algn="just" eaLnBrk="1" hangingPunct="1">
              <a:lnSpc>
                <a:spcPct val="110000"/>
              </a:lnSpc>
              <a:spcBef>
                <a:spcPct val="0"/>
              </a:spcBef>
              <a:buFontTx/>
              <a:buNone/>
            </a:pPr>
            <a:r>
              <a:rPr lang="en-US" altLang="zh-CN" sz="26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(2)</a:t>
            </a:r>
            <a:r>
              <a:rPr lang="en-US" altLang="zh-CN" sz="26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偏差起调节作用</a:t>
            </a:r>
            <a:r>
              <a:rPr lang="en-US" altLang="zh-CN" sz="2200" dirty="0">
                <a:latin typeface="黑体" panose="02010609060101010101" pitchFamily="49" charset="-122"/>
                <a:ea typeface="黑体" panose="02010609060101010101" pitchFamily="49" charset="-122"/>
              </a:rPr>
              <a:t>(</a:t>
            </a:r>
            <a:r>
              <a:rPr lang="en-US" altLang="zh-CN" sz="2200" dirty="0">
                <a:solidFill>
                  <a:schemeClr val="hlink"/>
                </a:solidFill>
                <a:latin typeface="Times New Roman" panose="02020603050405020304" pitchFamily="18" charset="0"/>
                <a:ea typeface="黑体" panose="02010609060101010101" pitchFamily="49" charset="-122"/>
              </a:rPr>
              <a:t>A regulator problem</a:t>
            </a:r>
            <a:r>
              <a:rPr lang="en-US" altLang="zh-CN" sz="2200" dirty="0">
                <a:latin typeface="黑体" panose="02010609060101010101" pitchFamily="49" charset="-122"/>
                <a:ea typeface="黑体" panose="02010609060101010101" pitchFamily="49" charset="-122"/>
              </a:rPr>
              <a:t>)</a:t>
            </a:r>
            <a:endParaRPr lang="en-US" altLang="zh-CN" sz="2200" dirty="0">
              <a:latin typeface="黑体" panose="02010609060101010101" pitchFamily="49" charset="-122"/>
              <a:ea typeface="黑体" panose="02010609060101010101" pitchFamily="49" charset="-122"/>
            </a:endParaRPr>
          </a:p>
          <a:p>
            <a:pPr marL="342900" lvl="0" indent="-342900" algn="just" eaLnBrk="1" hangingPunct="1">
              <a:lnSpc>
                <a:spcPct val="70000"/>
              </a:lnSpc>
              <a:buFontTx/>
              <a:buNone/>
            </a:pPr>
            <a:r>
              <a:rPr lang="zh-CN" altLang="en-US" sz="3000" dirty="0">
                <a:solidFill>
                  <a:srgbClr val="66FF33"/>
                </a:solidFill>
                <a:ea typeface="华文新魏" panose="02010800040101010101" pitchFamily="2" charset="-122"/>
              </a:rPr>
              <a:t> </a:t>
            </a:r>
            <a:endParaRPr lang="zh-CN" altLang="en-US" sz="3000" dirty="0">
              <a:solidFill>
                <a:srgbClr val="66FF33"/>
              </a:solidFill>
              <a:ea typeface="华文新魏" panose="02010800040101010101" pitchFamily="2"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charRg st="212" end="230"/>
                                            </p:txEl>
                                          </p:spTgt>
                                        </p:tgtEl>
                                        <p:attrNameLst>
                                          <p:attrName>style.visibility</p:attrName>
                                        </p:attrNameLst>
                                      </p:cBhvr>
                                      <p:to>
                                        <p:strVal val="visible"/>
                                      </p:to>
                                    </p:set>
                                    <p:anim calcmode="lin" valueType="num">
                                      <p:cBhvr additive="base">
                                        <p:cTn id="7" dur="500" fill="hold"/>
                                        <p:tgtEl>
                                          <p:spTgt spid="4">
                                            <p:txEl>
                                              <p:charRg st="212" end="23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charRg st="212" end="23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charRg st="231" end="267"/>
                                            </p:txEl>
                                          </p:spTgt>
                                        </p:tgtEl>
                                        <p:attrNameLst>
                                          <p:attrName>style.visibility</p:attrName>
                                        </p:attrNameLst>
                                      </p:cBhvr>
                                      <p:to>
                                        <p:strVal val="visible"/>
                                      </p:to>
                                    </p:set>
                                    <p:anim calcmode="lin" valueType="num">
                                      <p:cBhvr additive="base">
                                        <p:cTn id="11" dur="500" fill="hold"/>
                                        <p:tgtEl>
                                          <p:spTgt spid="4">
                                            <p:txEl>
                                              <p:charRg st="231" end="26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charRg st="231" end="26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charRg st="267" end="301"/>
                                            </p:txEl>
                                          </p:spTgt>
                                        </p:tgtEl>
                                        <p:attrNameLst>
                                          <p:attrName>style.visibility</p:attrName>
                                        </p:attrNameLst>
                                      </p:cBhvr>
                                      <p:to>
                                        <p:strVal val="visible"/>
                                      </p:to>
                                    </p:set>
                                    <p:anim calcmode="lin" valueType="num">
                                      <p:cBhvr additive="base">
                                        <p:cTn id="15" dur="500" fill="hold"/>
                                        <p:tgtEl>
                                          <p:spTgt spid="4">
                                            <p:txEl>
                                              <p:charRg st="267" end="30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charRg st="267" end="30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标题 1"/>
          <p:cNvSpPr>
            <a:spLocks noGrp="1"/>
          </p:cNvSpPr>
          <p:nvPr>
            <p:ph type="title"/>
          </p:nvPr>
        </p:nvSpPr>
        <p:spPr>
          <a:xfrm>
            <a:off x="1691640" y="260350"/>
            <a:ext cx="6378575" cy="1143000"/>
          </a:xfrm>
          <a:noFill/>
          <a:ln>
            <a:noFill/>
          </a:ln>
          <a:extLst>
            <a:ext uri="{909E8E84-426E-40DD-AFC4-6F175D3DCCD1}">
              <a14:hiddenFill xmlns:a14="http://schemas.microsoft.com/office/drawing/2010/main">
                <a:solidFill>
                  <a:schemeClr val="tx2">
                    <a:lumMod val="60000"/>
                    <a:lumOff val="40000"/>
                  </a:schemeClr>
                </a:solidFill>
              </a14:hiddenFill>
            </a:ext>
          </a:extLst>
        </p:spPr>
        <p:txBody>
          <a:bodyPr vert="horz" wrap="square" lIns="91440" tIns="45720" rIns="91440" bIns="45720" anchor="ctr" anchorCtr="0"/>
          <a:p>
            <a:pPr eaLnBrk="1" hangingPunct="1"/>
            <a:r>
              <a:rPr lang="en-US" altLang="zh-CN" sz="3200" b="1" dirty="0">
                <a:solidFill>
                  <a:srgbClr val="C00000"/>
                </a:solidFill>
                <a:latin typeface="Times New Roman" panose="02020603050405020304" pitchFamily="18" charset="0"/>
                <a:ea typeface="黑体" panose="02010609060101010101" pitchFamily="49" charset="-122"/>
              </a:rPr>
              <a:t>The components of control system</a:t>
            </a:r>
            <a:br>
              <a:rPr lang="en-US" altLang="zh-CN" sz="2800" b="1" dirty="0">
                <a:solidFill>
                  <a:srgbClr val="C00000"/>
                </a:solidFill>
                <a:latin typeface="黑体" panose="02010609060101010101" pitchFamily="49" charset="-122"/>
                <a:ea typeface="黑体" panose="02010609060101010101" pitchFamily="49" charset="-122"/>
              </a:rPr>
            </a:br>
            <a:r>
              <a:rPr lang="zh-CN" altLang="en-US" sz="2800" b="1" dirty="0">
                <a:solidFill>
                  <a:srgbClr val="C00000"/>
                </a:solidFill>
                <a:latin typeface="黑体" panose="02010609060101010101" pitchFamily="49" charset="-122"/>
                <a:ea typeface="黑体" panose="02010609060101010101" pitchFamily="49" charset="-122"/>
              </a:rPr>
              <a:t>控制系统的组成</a:t>
            </a:r>
            <a:endParaRPr lang="zh-CN" altLang="en-US" sz="2800" b="1" dirty="0">
              <a:solidFill>
                <a:srgbClr val="C00000"/>
              </a:solidFill>
              <a:latin typeface="黑体" panose="02010609060101010101" pitchFamily="49" charset="-122"/>
              <a:ea typeface="黑体" panose="02010609060101010101" pitchFamily="49" charset="-122"/>
            </a:endParaRPr>
          </a:p>
        </p:txBody>
      </p:sp>
      <p:sp>
        <p:nvSpPr>
          <p:cNvPr id="74755" name="Rectangle 1027"/>
          <p:cNvSpPr txBox="1"/>
          <p:nvPr/>
        </p:nvSpPr>
        <p:spPr>
          <a:xfrm>
            <a:off x="0" y="1700213"/>
            <a:ext cx="9144000" cy="4724400"/>
          </a:xfrm>
          <a:prstGeom prst="rect">
            <a:avLst/>
          </a:prstGeom>
          <a:noFill/>
          <a:ln w="0">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742950" lvl="1" indent="-285750" algn="just" eaLnBrk="1" hangingPunct="1">
              <a:lnSpc>
                <a:spcPct val="120000"/>
              </a:lnSpc>
              <a:buFontTx/>
              <a:buNone/>
            </a:pPr>
            <a:r>
              <a:rPr lang="en-US" altLang="zh-CN" sz="2400" dirty="0">
                <a:ea typeface="楷体_GB2312" panose="02010609030101010101" pitchFamily="49" charset="-122"/>
              </a:rPr>
              <a:t>                               </a:t>
            </a:r>
            <a:r>
              <a:rPr lang="zh-CN" altLang="en-US" dirty="0">
                <a:latin typeface="黑体" panose="02010609060101010101" pitchFamily="49" charset="-122"/>
                <a:ea typeface="黑体" panose="02010609060101010101" pitchFamily="49" charset="-122"/>
              </a:rPr>
              <a:t>被控对象</a:t>
            </a:r>
            <a:r>
              <a:rPr lang="en-US" altLang="zh-CN" dirty="0">
                <a:solidFill>
                  <a:schemeClr val="hlink"/>
                </a:solidFill>
                <a:latin typeface="黑体" panose="02010609060101010101" pitchFamily="49" charset="-122"/>
                <a:ea typeface="黑体" panose="02010609060101010101" pitchFamily="49" charset="-122"/>
              </a:rPr>
              <a:t>(</a:t>
            </a:r>
            <a:r>
              <a:rPr lang="en-US" altLang="zh-CN" dirty="0">
                <a:solidFill>
                  <a:schemeClr val="hlink"/>
                </a:solidFill>
                <a:latin typeface="Times New Roman" panose="02020603050405020304" pitchFamily="18" charset="0"/>
                <a:ea typeface="黑体" panose="02010609060101010101" pitchFamily="49" charset="-122"/>
              </a:rPr>
              <a:t>Plant, Process</a:t>
            </a:r>
            <a:r>
              <a:rPr lang="en-US" altLang="zh-CN" dirty="0">
                <a:solidFill>
                  <a:schemeClr val="hlink"/>
                </a:solidFill>
                <a:latin typeface="黑体" panose="02010609060101010101" pitchFamily="49" charset="-122"/>
                <a:ea typeface="黑体" panose="02010609060101010101" pitchFamily="49" charset="-122"/>
              </a:rPr>
              <a:t>)</a:t>
            </a:r>
            <a:endParaRPr lang="en-US" altLang="zh-CN" dirty="0">
              <a:solidFill>
                <a:schemeClr val="hlink"/>
              </a:solidFill>
              <a:latin typeface="黑体" panose="02010609060101010101" pitchFamily="49" charset="-122"/>
              <a:ea typeface="黑体" panose="02010609060101010101" pitchFamily="49" charset="-122"/>
            </a:endParaRPr>
          </a:p>
          <a:p>
            <a:pPr marL="742950" lvl="1" indent="-285750" algn="just" eaLnBrk="1" hangingPunct="1">
              <a:lnSpc>
                <a:spcPct val="120000"/>
              </a:lnSpc>
              <a:buFontTx/>
              <a:buNone/>
            </a:pPr>
            <a:endParaRPr lang="zh-CN" altLang="en-US" sz="2400" dirty="0">
              <a:ea typeface="楷体_GB2312" panose="02010609030101010101" pitchFamily="49" charset="-122"/>
            </a:endParaRPr>
          </a:p>
          <a:p>
            <a:pPr marL="742950" lvl="1" indent="-285750" algn="just" eaLnBrk="1" hangingPunct="1">
              <a:lnSpc>
                <a:spcPct val="120000"/>
              </a:lnSpc>
              <a:buFontTx/>
              <a:buNone/>
            </a:pPr>
            <a:r>
              <a:rPr lang="zh-CN" altLang="en-US" dirty="0">
                <a:latin typeface="黑体" panose="02010609060101010101" pitchFamily="49" charset="-122"/>
                <a:ea typeface="黑体" panose="02010609060101010101" pitchFamily="49" charset="-122"/>
              </a:rPr>
              <a:t>控制系统</a:t>
            </a:r>
            <a:endParaRPr lang="zh-CN" altLang="en-US" dirty="0">
              <a:latin typeface="黑体" panose="02010609060101010101" pitchFamily="49" charset="-122"/>
              <a:ea typeface="黑体" panose="02010609060101010101" pitchFamily="49" charset="-122"/>
            </a:endParaRPr>
          </a:p>
          <a:p>
            <a:pPr marL="742950" lvl="1" indent="-285750" algn="just" eaLnBrk="1" hangingPunct="1">
              <a:lnSpc>
                <a:spcPct val="120000"/>
              </a:lnSpc>
              <a:buFontTx/>
              <a:buNone/>
            </a:pPr>
            <a:r>
              <a:rPr lang="en-US" altLang="zh-CN" sz="2400" dirty="0">
                <a:solidFill>
                  <a:schemeClr val="hlink"/>
                </a:solidFill>
                <a:latin typeface="Times New Roman" panose="02020603050405020304" pitchFamily="18" charset="0"/>
                <a:ea typeface="黑体" panose="02010609060101010101" pitchFamily="49" charset="-122"/>
              </a:rPr>
              <a:t>Control system</a:t>
            </a:r>
            <a:r>
              <a:rPr lang="en-US" altLang="zh-CN" dirty="0">
                <a:latin typeface="黑体" panose="02010609060101010101" pitchFamily="49" charset="-122"/>
                <a:ea typeface="黑体" panose="02010609060101010101" pitchFamily="49" charset="-122"/>
              </a:rPr>
              <a:t> </a:t>
            </a:r>
            <a:r>
              <a:rPr lang="en-US" altLang="zh-CN" sz="2400" dirty="0">
                <a:ea typeface="楷体_GB2312" panose="02010609030101010101" pitchFamily="49" charset="-122"/>
              </a:rPr>
              <a:t>                               </a:t>
            </a:r>
            <a:r>
              <a:rPr lang="zh-CN" altLang="en-US" sz="2000" dirty="0">
                <a:latin typeface="黑体" panose="02010609060101010101" pitchFamily="49" charset="-122"/>
                <a:ea typeface="黑体" panose="02010609060101010101" pitchFamily="49" charset="-122"/>
              </a:rPr>
              <a:t>测量元件</a:t>
            </a:r>
            <a:r>
              <a:rPr lang="en-US" altLang="zh-CN" sz="2400" dirty="0">
                <a:solidFill>
                  <a:schemeClr val="hlink"/>
                </a:solidFill>
                <a:latin typeface="Times New Roman" panose="02020603050405020304" pitchFamily="18" charset="0"/>
                <a:ea typeface="黑体" panose="02010609060101010101" pitchFamily="49" charset="-122"/>
              </a:rPr>
              <a:t>(Sensor)</a:t>
            </a:r>
            <a:r>
              <a:rPr lang="en-US" altLang="zh-CN" sz="2400" dirty="0">
                <a:solidFill>
                  <a:srgbClr val="FFFF00"/>
                </a:solidFill>
                <a:ea typeface="楷体_GB2312" panose="02010609030101010101" pitchFamily="49" charset="-122"/>
              </a:rPr>
              <a:t>  </a:t>
            </a:r>
            <a:endParaRPr lang="en-US" altLang="zh-CN" sz="2400" dirty="0">
              <a:solidFill>
                <a:srgbClr val="FFFF00"/>
              </a:solidFill>
              <a:ea typeface="楷体_GB2312" panose="02010609030101010101" pitchFamily="49" charset="-122"/>
            </a:endParaRPr>
          </a:p>
          <a:p>
            <a:pPr marL="742950" lvl="1" indent="-285750" algn="just" eaLnBrk="1" hangingPunct="1">
              <a:lnSpc>
                <a:spcPct val="120000"/>
              </a:lnSpc>
              <a:buFontTx/>
              <a:buNone/>
            </a:pPr>
            <a:r>
              <a:rPr lang="zh-CN" altLang="en-US" sz="2400" dirty="0">
                <a:solidFill>
                  <a:srgbClr val="FFFF00"/>
                </a:solidFill>
                <a:ea typeface="楷体_GB2312" panose="02010609030101010101" pitchFamily="49" charset="-122"/>
              </a:rPr>
              <a:t>                                                             </a:t>
            </a:r>
            <a:r>
              <a:rPr lang="zh-CN" altLang="en-US" sz="2000" dirty="0">
                <a:latin typeface="黑体" panose="02010609060101010101" pitchFamily="49" charset="-122"/>
                <a:ea typeface="黑体" panose="02010609060101010101" pitchFamily="49" charset="-122"/>
              </a:rPr>
              <a:t>比较元件</a:t>
            </a:r>
            <a:r>
              <a:rPr lang="zh-CN" altLang="en-US" sz="2400" dirty="0">
                <a:solidFill>
                  <a:srgbClr val="FFFF00"/>
                </a:solidFill>
                <a:ea typeface="楷体_GB2312" panose="02010609030101010101" pitchFamily="49" charset="-122"/>
              </a:rPr>
              <a:t> </a:t>
            </a:r>
            <a:r>
              <a:rPr lang="en-US" altLang="zh-CN" sz="2400" dirty="0">
                <a:solidFill>
                  <a:schemeClr val="hlink"/>
                </a:solidFill>
                <a:latin typeface="Times New Roman" panose="02020603050405020304" pitchFamily="18" charset="0"/>
                <a:ea typeface="楷体_GB2312" panose="02010609030101010101" pitchFamily="49" charset="-122"/>
              </a:rPr>
              <a:t>(Comparison)</a:t>
            </a:r>
            <a:endParaRPr lang="en-US" altLang="zh-CN" sz="2400" dirty="0">
              <a:solidFill>
                <a:schemeClr val="hlink"/>
              </a:solidFill>
              <a:latin typeface="Times New Roman" panose="02020603050405020304" pitchFamily="18" charset="0"/>
              <a:ea typeface="楷体_GB2312" panose="02010609030101010101" pitchFamily="49" charset="-122"/>
            </a:endParaRPr>
          </a:p>
          <a:p>
            <a:pPr marL="742950" lvl="1" indent="-285750" algn="just" eaLnBrk="1" hangingPunct="1">
              <a:lnSpc>
                <a:spcPct val="120000"/>
              </a:lnSpc>
              <a:buFontTx/>
              <a:buNone/>
            </a:pPr>
            <a:r>
              <a:rPr lang="zh-CN" altLang="en-US" sz="2400" dirty="0">
                <a:solidFill>
                  <a:srgbClr val="FFFF00"/>
                </a:solidFill>
                <a:ea typeface="楷体_GB2312" panose="02010609030101010101" pitchFamily="49" charset="-122"/>
              </a:rPr>
              <a:t>                               </a:t>
            </a:r>
            <a:r>
              <a:rPr lang="zh-CN" altLang="en-US" dirty="0">
                <a:latin typeface="黑体" panose="02010609060101010101" pitchFamily="49" charset="-122"/>
                <a:ea typeface="黑体" panose="02010609060101010101" pitchFamily="49" charset="-122"/>
              </a:rPr>
              <a:t>控制装置   </a:t>
            </a:r>
            <a:r>
              <a:rPr lang="zh-CN" altLang="en-US" sz="2000" dirty="0">
                <a:latin typeface="黑体" panose="02010609060101010101" pitchFamily="49" charset="-122"/>
                <a:ea typeface="黑体" panose="02010609060101010101" pitchFamily="49" charset="-122"/>
              </a:rPr>
              <a:t>放大元件</a:t>
            </a:r>
            <a:r>
              <a:rPr lang="en-US" altLang="zh-CN" sz="2400" dirty="0">
                <a:solidFill>
                  <a:schemeClr val="hlink"/>
                </a:solidFill>
                <a:latin typeface="Times New Roman" panose="02020603050405020304" pitchFamily="18" charset="0"/>
              </a:rPr>
              <a:t>(Amplification device)</a:t>
            </a:r>
            <a:endParaRPr lang="zh-CN" altLang="en-US" sz="2400" dirty="0">
              <a:latin typeface="Times New Roman" panose="02020603050405020304" pitchFamily="18" charset="0"/>
              <a:ea typeface="黑体" panose="02010609060101010101" pitchFamily="49" charset="-122"/>
            </a:endParaRPr>
          </a:p>
          <a:p>
            <a:pPr marL="742950" lvl="1" indent="-285750" algn="just" eaLnBrk="1" hangingPunct="1">
              <a:lnSpc>
                <a:spcPct val="120000"/>
              </a:lnSpc>
              <a:buFontTx/>
              <a:buNone/>
            </a:pPr>
            <a:r>
              <a:rPr lang="zh-CN" altLang="en-US" sz="2400" dirty="0">
                <a:solidFill>
                  <a:srgbClr val="FFFF00"/>
                </a:solidFill>
                <a:ea typeface="楷体_GB2312" panose="02010609030101010101" pitchFamily="49" charset="-122"/>
              </a:rPr>
              <a:t>                                                              </a:t>
            </a:r>
            <a:r>
              <a:rPr lang="zh-CN" altLang="en-US" sz="2000" dirty="0">
                <a:latin typeface="黑体" panose="02010609060101010101" pitchFamily="49" charset="-122"/>
                <a:ea typeface="黑体" panose="02010609060101010101" pitchFamily="49" charset="-122"/>
              </a:rPr>
              <a:t>执行机构</a:t>
            </a:r>
            <a:r>
              <a:rPr lang="en-US" altLang="zh-CN" sz="2400" dirty="0">
                <a:solidFill>
                  <a:schemeClr val="hlink"/>
                </a:solidFill>
                <a:latin typeface="Times New Roman" panose="02020603050405020304" pitchFamily="18" charset="0"/>
                <a:ea typeface="黑体" panose="02010609060101010101" pitchFamily="49" charset="-122"/>
              </a:rPr>
              <a:t>(Actuator)</a:t>
            </a:r>
            <a:endParaRPr lang="en-US" altLang="zh-CN" sz="2400" dirty="0">
              <a:solidFill>
                <a:schemeClr val="hlink"/>
              </a:solidFill>
              <a:latin typeface="Times New Roman" panose="02020603050405020304" pitchFamily="18" charset="0"/>
              <a:ea typeface="黑体" panose="02010609060101010101" pitchFamily="49" charset="-122"/>
            </a:endParaRPr>
          </a:p>
          <a:p>
            <a:pPr marL="742950" lvl="1" indent="-285750" algn="just" eaLnBrk="1" hangingPunct="1">
              <a:lnSpc>
                <a:spcPct val="120000"/>
              </a:lnSpc>
              <a:buFontTx/>
              <a:buNone/>
            </a:pPr>
            <a:r>
              <a:rPr lang="zh-CN" altLang="en-US" sz="2400" dirty="0">
                <a:solidFill>
                  <a:srgbClr val="FFFF00"/>
                </a:solidFill>
                <a:ea typeface="楷体_GB2312" panose="02010609030101010101" pitchFamily="49" charset="-122"/>
              </a:rPr>
              <a:t>                                                              </a:t>
            </a:r>
            <a:r>
              <a:rPr lang="zh-CN" altLang="en-US" sz="2000" dirty="0">
                <a:latin typeface="黑体" panose="02010609060101010101" pitchFamily="49" charset="-122"/>
                <a:ea typeface="黑体" panose="02010609060101010101" pitchFamily="49" charset="-122"/>
              </a:rPr>
              <a:t>校正装置</a:t>
            </a:r>
            <a:r>
              <a:rPr lang="en-US" altLang="zh-CN" sz="2400" dirty="0">
                <a:solidFill>
                  <a:schemeClr val="hlink"/>
                </a:solidFill>
                <a:latin typeface="Times New Roman" panose="02020603050405020304" pitchFamily="18" charset="0"/>
                <a:ea typeface="黑体" panose="02010609060101010101" pitchFamily="49" charset="-122"/>
              </a:rPr>
              <a:t>(Calibration device)</a:t>
            </a:r>
            <a:endParaRPr lang="en-US" altLang="zh-CN" sz="2400" dirty="0">
              <a:solidFill>
                <a:schemeClr val="hlink"/>
              </a:solidFill>
              <a:latin typeface="Times New Roman" panose="02020603050405020304" pitchFamily="18" charset="0"/>
              <a:ea typeface="黑体" panose="02010609060101010101" pitchFamily="49" charset="-122"/>
            </a:endParaRPr>
          </a:p>
          <a:p>
            <a:pPr marL="742950" lvl="1" indent="-285750" algn="just" eaLnBrk="1" hangingPunct="1">
              <a:lnSpc>
                <a:spcPct val="120000"/>
              </a:lnSpc>
              <a:buFontTx/>
              <a:buNone/>
            </a:pPr>
            <a:r>
              <a:rPr lang="zh-CN" altLang="en-US" sz="2400" dirty="0">
                <a:solidFill>
                  <a:srgbClr val="FFFF00"/>
                </a:solidFill>
                <a:ea typeface="楷体_GB2312" panose="02010609030101010101" pitchFamily="49" charset="-122"/>
              </a:rPr>
              <a:t>                                                              </a:t>
            </a:r>
            <a:r>
              <a:rPr lang="zh-CN" altLang="en-US" sz="2000" dirty="0">
                <a:latin typeface="黑体" panose="02010609060101010101" pitchFamily="49" charset="-122"/>
                <a:ea typeface="黑体" panose="02010609060101010101" pitchFamily="49" charset="-122"/>
              </a:rPr>
              <a:t>给定元件</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电位器</a:t>
            </a:r>
            <a:r>
              <a:rPr lang="en-US" altLang="zh-CN"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
        <p:nvSpPr>
          <p:cNvPr id="74756" name="AutoShape 1029"/>
          <p:cNvSpPr/>
          <p:nvPr/>
        </p:nvSpPr>
        <p:spPr>
          <a:xfrm>
            <a:off x="2339975" y="2133600"/>
            <a:ext cx="304800" cy="2514600"/>
          </a:xfrm>
          <a:prstGeom prst="leftBrace">
            <a:avLst>
              <a:gd name="adj1" fmla="val 68750"/>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sp>
        <p:nvSpPr>
          <p:cNvPr id="74757" name="AutoShape 1030"/>
          <p:cNvSpPr/>
          <p:nvPr/>
        </p:nvSpPr>
        <p:spPr>
          <a:xfrm>
            <a:off x="4211638" y="3860800"/>
            <a:ext cx="304800" cy="2667000"/>
          </a:xfrm>
          <a:prstGeom prst="leftBrace">
            <a:avLst>
              <a:gd name="adj1" fmla="val 72916"/>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spTree>
  </p:cSld>
  <p:clrMapOvr>
    <a:masterClrMapping/>
  </p:clrMapOvr>
  <p:transition>
    <p:cover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标题 1"/>
          <p:cNvSpPr>
            <a:spLocks noGrp="1"/>
          </p:cNvSpPr>
          <p:nvPr>
            <p:ph type="title"/>
          </p:nvPr>
        </p:nvSpPr>
        <p:spPr>
          <a:xfrm>
            <a:off x="468313" y="260350"/>
            <a:ext cx="8229600" cy="1143000"/>
          </a:xfrm>
        </p:spPr>
        <p:txBody>
          <a:bodyPr vert="horz" wrap="square" lIns="91440" tIns="45720" rIns="91440" bIns="45720" anchor="ctr" anchorCtr="0"/>
          <a:p>
            <a:pPr eaLnBrk="1" hangingPunct="1"/>
            <a:r>
              <a:rPr lang="en-US" altLang="zh-CN" sz="3200" dirty="0">
                <a:solidFill>
                  <a:srgbClr val="C00000"/>
                </a:solidFill>
                <a:latin typeface="Times New Roman" panose="02020603050405020304" pitchFamily="18" charset="0"/>
                <a:ea typeface="黑体" panose="02010609060101010101" pitchFamily="49" charset="-122"/>
              </a:rPr>
              <a:t>Terms(</a:t>
            </a:r>
            <a:r>
              <a:rPr lang="zh-CN" altLang="en-US" sz="2400" dirty="0">
                <a:solidFill>
                  <a:srgbClr val="C00000"/>
                </a:solidFill>
                <a:latin typeface="Times New Roman" panose="02020603050405020304" pitchFamily="18" charset="0"/>
                <a:ea typeface="黑体" panose="02010609060101010101" pitchFamily="49" charset="-122"/>
              </a:rPr>
              <a:t>名词术语</a:t>
            </a:r>
            <a:r>
              <a:rPr lang="en-US" altLang="zh-CN" sz="2400" dirty="0">
                <a:solidFill>
                  <a:srgbClr val="C00000"/>
                </a:solidFill>
                <a:latin typeface="Times New Roman" panose="02020603050405020304" pitchFamily="18" charset="0"/>
                <a:ea typeface="黑体" panose="02010609060101010101" pitchFamily="49" charset="-122"/>
              </a:rPr>
              <a:t>)</a:t>
            </a:r>
            <a:endParaRPr lang="en-US" altLang="zh-CN" sz="2400" dirty="0">
              <a:solidFill>
                <a:srgbClr val="C00000"/>
              </a:solidFill>
              <a:latin typeface="Times New Roman" panose="02020603050405020304" pitchFamily="18" charset="0"/>
              <a:ea typeface="黑体" panose="02010609060101010101" pitchFamily="49" charset="-122"/>
            </a:endParaRPr>
          </a:p>
        </p:txBody>
      </p:sp>
      <p:sp>
        <p:nvSpPr>
          <p:cNvPr id="4" name="Text Box 6"/>
          <p:cNvSpPr txBox="1"/>
          <p:nvPr/>
        </p:nvSpPr>
        <p:spPr>
          <a:xfrm>
            <a:off x="395288" y="1568450"/>
            <a:ext cx="8535987" cy="5389563"/>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dirty="0">
                <a:solidFill>
                  <a:srgbClr val="FF0000"/>
                </a:solidFill>
                <a:latin typeface="黑体" panose="02010609060101010101" pitchFamily="49" charset="-122"/>
                <a:ea typeface="黑体" panose="02010609060101010101" pitchFamily="49" charset="-122"/>
              </a:rPr>
              <a:t>输入信号  </a:t>
            </a:r>
            <a:r>
              <a:rPr lang="zh-CN" altLang="en-US" sz="2400" dirty="0">
                <a:latin typeface="黑体" panose="02010609060101010101" pitchFamily="49" charset="-122"/>
                <a:ea typeface="黑体" panose="02010609060101010101" pitchFamily="49" charset="-122"/>
              </a:rPr>
              <a:t>也叫参考输入，给定量或给定值，它是控制输出</a:t>
            </a:r>
            <a:r>
              <a:rPr lang="en-US" altLang="zh-CN" sz="2400" dirty="0">
                <a:solidFill>
                  <a:srgbClr val="FF0000"/>
                </a:solidFill>
                <a:latin typeface="Times New Roman" panose="02020603050405020304" pitchFamily="18" charset="0"/>
                <a:ea typeface="黑体" panose="02010609060101010101" pitchFamily="49" charset="-122"/>
              </a:rPr>
              <a:t>(Input/Reference)</a:t>
            </a:r>
            <a:r>
              <a:rPr lang="zh-CN" altLang="en-US" sz="2400" dirty="0">
                <a:latin typeface="黑体" panose="02010609060101010101" pitchFamily="49" charset="-122"/>
                <a:ea typeface="黑体" panose="02010609060101010101" pitchFamily="49" charset="-122"/>
              </a:rPr>
              <a:t>  量变化规律的指令信号。</a:t>
            </a:r>
            <a:endParaRPr lang="en-US" altLang="zh-CN" sz="24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endParaRPr lang="zh-CN" altLang="en-US" sz="8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400" dirty="0">
                <a:solidFill>
                  <a:srgbClr val="FF0000"/>
                </a:solidFill>
                <a:latin typeface="黑体" panose="02010609060101010101" pitchFamily="49" charset="-122"/>
                <a:ea typeface="黑体" panose="02010609060101010101" pitchFamily="49" charset="-122"/>
              </a:rPr>
              <a:t>输出信号  </a:t>
            </a:r>
            <a:r>
              <a:rPr lang="zh-CN" altLang="en-US" sz="2400" dirty="0">
                <a:latin typeface="黑体" panose="02010609060101010101" pitchFamily="49" charset="-122"/>
                <a:ea typeface="黑体" panose="02010609060101010101" pitchFamily="49" charset="-122"/>
              </a:rPr>
              <a:t>是指被控对象中要求按一定规律变化的物理量，又</a:t>
            </a:r>
            <a:endParaRPr lang="en-US" altLang="zh-CN" sz="24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en-US" altLang="zh-CN" sz="2400" dirty="0">
                <a:solidFill>
                  <a:srgbClr val="FF0000"/>
                </a:solidFill>
                <a:latin typeface="Times New Roman" panose="02020603050405020304" pitchFamily="18" charset="0"/>
                <a:ea typeface="黑体" panose="02010609060101010101" pitchFamily="49" charset="-122"/>
              </a:rPr>
              <a:t>(Output)</a:t>
            </a:r>
            <a:r>
              <a:rPr lang="en-US" altLang="zh-CN" sz="2400" dirty="0">
                <a:latin typeface="Times New Roman" panose="02020603050405020304" pitchFamily="18" charset="0"/>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称被控量</a:t>
            </a:r>
            <a:r>
              <a:rPr lang="en-US" altLang="zh-CN" sz="2400" dirty="0">
                <a:latin typeface="黑体" panose="02010609060101010101" pitchFamily="49" charset="-122"/>
                <a:ea typeface="黑体" panose="02010609060101010101" pitchFamily="49" charset="-122"/>
              </a:rPr>
              <a:t>(</a:t>
            </a:r>
            <a:r>
              <a:rPr lang="en-US" altLang="zh-CN" sz="2400" dirty="0">
                <a:solidFill>
                  <a:schemeClr val="hlink"/>
                </a:solidFill>
                <a:latin typeface="Times New Roman" panose="02020603050405020304" pitchFamily="18" charset="0"/>
                <a:ea typeface="黑体" panose="02010609060101010101" pitchFamily="49" charset="-122"/>
              </a:rPr>
              <a:t>controlled variable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，它与输入量</a:t>
            </a:r>
            <a:r>
              <a:rPr lang="en-US" altLang="zh-CN" sz="2400" dirty="0">
                <a:latin typeface="Times New Roman" panose="02020603050405020304" pitchFamily="18" charset="0"/>
                <a:ea typeface="黑体" panose="02010609060101010101" pitchFamily="49" charset="-122"/>
              </a:rPr>
              <a:t>(</a:t>
            </a:r>
            <a:r>
              <a:rPr lang="en-US" altLang="zh-CN" sz="2400" dirty="0">
                <a:solidFill>
                  <a:schemeClr val="hlink"/>
                </a:solidFill>
                <a:latin typeface="Times New Roman" panose="02020603050405020304" pitchFamily="18" charset="0"/>
                <a:ea typeface="黑体" panose="02010609060101010101" pitchFamily="49" charset="-122"/>
              </a:rPr>
              <a:t>controlling variable</a:t>
            </a:r>
            <a:r>
              <a:rPr lang="en-US" altLang="zh-CN" sz="2400" dirty="0">
                <a:latin typeface="Times New Roman" panose="02020603050405020304" pitchFamily="18" charset="0"/>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之间保持一定的函数关系。</a:t>
            </a:r>
            <a:endParaRPr lang="en-US" altLang="zh-CN" sz="24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endParaRPr lang="zh-CN" altLang="en-US" sz="8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400" dirty="0">
                <a:solidFill>
                  <a:srgbClr val="FF0000"/>
                </a:solidFill>
                <a:latin typeface="黑体" panose="02010609060101010101" pitchFamily="49" charset="-122"/>
                <a:ea typeface="黑体" panose="02010609060101010101" pitchFamily="49" charset="-122"/>
              </a:rPr>
              <a:t>反馈信号  </a:t>
            </a:r>
            <a:r>
              <a:rPr lang="zh-CN" altLang="en-US" sz="2400" dirty="0">
                <a:latin typeface="黑体" panose="02010609060101010101" pitchFamily="49" charset="-122"/>
                <a:ea typeface="黑体" panose="02010609060101010101" pitchFamily="49" charset="-122"/>
              </a:rPr>
              <a:t>由系统</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或元件</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输出端取出并反向送回系统</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或元</a:t>
            </a:r>
            <a:r>
              <a:rPr lang="en-US" altLang="zh-CN" sz="2400" dirty="0">
                <a:solidFill>
                  <a:srgbClr val="FF0000"/>
                </a:solidFill>
                <a:latin typeface="Times New Roman" panose="02020603050405020304" pitchFamily="18" charset="0"/>
                <a:ea typeface="黑体" panose="02010609060101010101" pitchFamily="49" charset="-122"/>
              </a:rPr>
              <a:t>(Feedback signal) </a:t>
            </a:r>
            <a:r>
              <a:rPr lang="zh-CN" altLang="en-US" sz="2400" dirty="0">
                <a:latin typeface="黑体" panose="02010609060101010101" pitchFamily="49" charset="-122"/>
                <a:ea typeface="黑体" panose="02010609060101010101" pitchFamily="49" charset="-122"/>
              </a:rPr>
              <a:t>件</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输入端的信号称为反馈信号。反馈有主反   馈和局部反馈之分。</a:t>
            </a:r>
            <a:endParaRPr lang="zh-CN" altLang="en-US" sz="24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charRg st="59" end="88"/>
                                            </p:txEl>
                                          </p:spTgt>
                                        </p:tgtEl>
                                        <p:attrNameLst>
                                          <p:attrName>style.visibility</p:attrName>
                                        </p:attrNameLst>
                                      </p:cBhvr>
                                      <p:to>
                                        <p:strVal val="visible"/>
                                      </p:to>
                                    </p:set>
                                    <p:anim calcmode="lin" valueType="num">
                                      <p:cBhvr additive="base">
                                        <p:cTn id="7" dur="500" fill="hold"/>
                                        <p:tgtEl>
                                          <p:spTgt spid="4">
                                            <p:txEl>
                                              <p:charRg st="59" end="8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charRg st="59" end="8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charRg st="88" end="168"/>
                                            </p:txEl>
                                          </p:spTgt>
                                        </p:tgtEl>
                                        <p:attrNameLst>
                                          <p:attrName>style.visibility</p:attrName>
                                        </p:attrNameLst>
                                      </p:cBhvr>
                                      <p:to>
                                        <p:strVal val="visible"/>
                                      </p:to>
                                    </p:set>
                                    <p:anim calcmode="lin" valueType="num">
                                      <p:cBhvr additive="base">
                                        <p:cTn id="11" dur="500" fill="hold"/>
                                        <p:tgtEl>
                                          <p:spTgt spid="4">
                                            <p:txEl>
                                              <p:charRg st="88" end="16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charRg st="88" end="16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charRg st="169" end="249"/>
                                            </p:txEl>
                                          </p:spTgt>
                                        </p:tgtEl>
                                        <p:attrNameLst>
                                          <p:attrName>style.visibility</p:attrName>
                                        </p:attrNameLst>
                                      </p:cBhvr>
                                      <p:to>
                                        <p:strVal val="visible"/>
                                      </p:to>
                                    </p:set>
                                    <p:anim calcmode="lin" valueType="num">
                                      <p:cBhvr additive="base">
                                        <p:cTn id="17" dur="500" fill="hold"/>
                                        <p:tgtEl>
                                          <p:spTgt spid="4">
                                            <p:txEl>
                                              <p:charRg st="169" end="24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charRg st="169" end="24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标题 1"/>
          <p:cNvSpPr>
            <a:spLocks noGrp="1"/>
          </p:cNvSpPr>
          <p:nvPr>
            <p:ph type="title"/>
          </p:nvPr>
        </p:nvSpPr>
        <p:spPr>
          <a:xfrm>
            <a:off x="468313" y="260350"/>
            <a:ext cx="8229600" cy="1143000"/>
          </a:xfrm>
        </p:spPr>
        <p:txBody>
          <a:bodyPr vert="horz" wrap="square" lIns="91440" tIns="45720" rIns="91440" bIns="45720" anchor="ctr" anchorCtr="0"/>
          <a:p>
            <a:pPr eaLnBrk="1" hangingPunct="1"/>
            <a:r>
              <a:rPr lang="en-US" altLang="zh-CN" sz="3200" dirty="0">
                <a:solidFill>
                  <a:srgbClr val="C00000"/>
                </a:solidFill>
                <a:latin typeface="Times New Roman" panose="02020603050405020304" pitchFamily="18" charset="0"/>
                <a:ea typeface="黑体" panose="02010609060101010101" pitchFamily="49" charset="-122"/>
              </a:rPr>
              <a:t>Terms</a:t>
            </a:r>
            <a:r>
              <a:rPr lang="en-US" altLang="zh-CN" sz="2800" dirty="0">
                <a:solidFill>
                  <a:srgbClr val="C00000"/>
                </a:solidFill>
                <a:latin typeface="Times New Roman" panose="02020603050405020304" pitchFamily="18" charset="0"/>
                <a:ea typeface="黑体" panose="02010609060101010101" pitchFamily="49" charset="-122"/>
              </a:rPr>
              <a:t>(</a:t>
            </a:r>
            <a:r>
              <a:rPr lang="zh-CN" altLang="en-US" sz="2400" dirty="0">
                <a:solidFill>
                  <a:srgbClr val="C00000"/>
                </a:solidFill>
                <a:latin typeface="黑体" panose="02010609060101010101" pitchFamily="49" charset="-122"/>
                <a:ea typeface="黑体" panose="02010609060101010101" pitchFamily="49" charset="-122"/>
              </a:rPr>
              <a:t>名词术语</a:t>
            </a:r>
            <a:r>
              <a:rPr lang="en-US" altLang="zh-CN" sz="2400" dirty="0">
                <a:solidFill>
                  <a:srgbClr val="C00000"/>
                </a:solidFill>
                <a:latin typeface="黑体" panose="02010609060101010101" pitchFamily="49" charset="-122"/>
                <a:ea typeface="黑体" panose="02010609060101010101" pitchFamily="49" charset="-122"/>
              </a:rPr>
              <a:t>)</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500063" y="1720850"/>
            <a:ext cx="8358187" cy="4841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dirty="0">
                <a:solidFill>
                  <a:srgbClr val="FF0000"/>
                </a:solidFill>
                <a:latin typeface="黑体" panose="02010609060101010101" pitchFamily="49" charset="-122"/>
                <a:ea typeface="黑体" panose="02010609060101010101" pitchFamily="49" charset="-122"/>
              </a:rPr>
              <a:t>偏差信号</a:t>
            </a:r>
            <a:r>
              <a:rPr lang="en-US" altLang="zh-CN" sz="2400" dirty="0">
                <a:solidFill>
                  <a:srgbClr val="FF0000"/>
                </a:solidFill>
                <a:latin typeface="黑体" panose="02010609060101010101" pitchFamily="49" charset="-122"/>
                <a:ea typeface="黑体" panose="02010609060101010101" pitchFamily="49" charset="-122"/>
              </a:rPr>
              <a:t>(</a:t>
            </a:r>
            <a:r>
              <a:rPr lang="en-US" altLang="zh-CN" sz="2400" dirty="0">
                <a:solidFill>
                  <a:srgbClr val="FF0000"/>
                </a:solidFill>
                <a:latin typeface="Times New Roman" panose="02020603050405020304" pitchFamily="18" charset="0"/>
                <a:ea typeface="黑体" panose="02010609060101010101" pitchFamily="49" charset="-122"/>
              </a:rPr>
              <a:t>discrepancy signal</a:t>
            </a:r>
            <a:r>
              <a:rPr lang="en-US" altLang="zh-CN" sz="2400" dirty="0">
                <a:solidFill>
                  <a:srgbClr val="FF0000"/>
                </a:solidFill>
                <a:latin typeface="黑体" panose="02010609060101010101" pitchFamily="49" charset="-122"/>
                <a:ea typeface="黑体" panose="02010609060101010101" pitchFamily="49" charset="-122"/>
              </a:rPr>
              <a:t>)</a:t>
            </a:r>
            <a:endParaRPr lang="en-US" altLang="zh-CN" sz="2400" dirty="0">
              <a:solidFill>
                <a:srgbClr val="FF0000"/>
              </a:solidFill>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400" dirty="0">
                <a:latin typeface="黑体" panose="02010609060101010101" pitchFamily="49" charset="-122"/>
                <a:ea typeface="黑体" panose="02010609060101010101" pitchFamily="49" charset="-122"/>
              </a:rPr>
              <a:t>它是指参考输入与</a:t>
            </a:r>
            <a:r>
              <a:rPr lang="zh-CN" altLang="en-US" sz="2400" dirty="0">
                <a:solidFill>
                  <a:schemeClr val="hlink"/>
                </a:solidFill>
                <a:latin typeface="黑体" panose="02010609060101010101" pitchFamily="49" charset="-122"/>
                <a:ea typeface="黑体" panose="02010609060101010101" pitchFamily="49" charset="-122"/>
              </a:rPr>
              <a:t>主反馈信号</a:t>
            </a:r>
            <a:r>
              <a:rPr lang="zh-CN" altLang="en-US" sz="2400" dirty="0">
                <a:latin typeface="黑体" panose="02010609060101010101" pitchFamily="49" charset="-122"/>
                <a:ea typeface="黑体" panose="02010609060101010101" pitchFamily="49" charset="-122"/>
              </a:rPr>
              <a:t>之差。</a:t>
            </a:r>
            <a:endParaRPr lang="en-US" altLang="zh-CN" sz="24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endParaRPr lang="zh-CN" altLang="en-US" sz="8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400" dirty="0">
                <a:solidFill>
                  <a:srgbClr val="FF0000"/>
                </a:solidFill>
                <a:latin typeface="黑体" panose="02010609060101010101" pitchFamily="49" charset="-122"/>
                <a:ea typeface="黑体" panose="02010609060101010101" pitchFamily="49" charset="-122"/>
              </a:rPr>
              <a:t>误差信号</a:t>
            </a:r>
            <a:r>
              <a:rPr lang="en-US" altLang="zh-CN" sz="2400" dirty="0">
                <a:solidFill>
                  <a:srgbClr val="FF0000"/>
                </a:solidFill>
                <a:latin typeface="Times New Roman" panose="02020603050405020304" pitchFamily="18" charset="0"/>
                <a:ea typeface="黑体" panose="02010609060101010101" pitchFamily="49" charset="-122"/>
              </a:rPr>
              <a:t>(error signal)</a:t>
            </a:r>
            <a:endParaRPr lang="en-US" altLang="zh-CN" sz="2400" dirty="0">
              <a:solidFill>
                <a:srgbClr val="FF0000"/>
              </a:solidFill>
              <a:latin typeface="Times New Roman" panose="02020603050405020304" pitchFamily="18" charset="0"/>
              <a:ea typeface="黑体" panose="02010609060101010101" pitchFamily="49" charset="-122"/>
            </a:endParaRPr>
          </a:p>
          <a:p>
            <a:pPr marL="0" lvl="0" indent="0" eaLnBrk="1" hangingPunct="1">
              <a:lnSpc>
                <a:spcPct val="150000"/>
              </a:lnSpc>
              <a:spcBef>
                <a:spcPct val="0"/>
              </a:spcBef>
              <a:buFontTx/>
              <a:buNone/>
            </a:pPr>
            <a:r>
              <a:rPr lang="zh-CN" altLang="en-US" sz="2400" dirty="0">
                <a:latin typeface="黑体" panose="02010609060101010101" pitchFamily="49" charset="-122"/>
                <a:ea typeface="黑体" panose="02010609060101010101" pitchFamily="49" charset="-122"/>
              </a:rPr>
              <a:t>指系统</a:t>
            </a:r>
            <a:r>
              <a:rPr lang="zh-CN" altLang="en-US" sz="2400" dirty="0">
                <a:solidFill>
                  <a:schemeClr val="hlink"/>
                </a:solidFill>
                <a:latin typeface="黑体" panose="02010609060101010101" pitchFamily="49" charset="-122"/>
                <a:ea typeface="黑体" panose="02010609060101010101" pitchFamily="49" charset="-122"/>
              </a:rPr>
              <a:t>输出量的实际值</a:t>
            </a:r>
            <a:r>
              <a:rPr lang="zh-CN" altLang="en-US" sz="2400" dirty="0">
                <a:latin typeface="黑体" panose="02010609060101010101" pitchFamily="49" charset="-122"/>
                <a:ea typeface="黑体" panose="02010609060101010101" pitchFamily="49" charset="-122"/>
              </a:rPr>
              <a:t>与期望值之差，简称误差。</a:t>
            </a:r>
            <a:endParaRPr lang="en-US" altLang="zh-CN" sz="24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endParaRPr lang="en-US" altLang="zh-CN" sz="8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400" dirty="0">
                <a:solidFill>
                  <a:srgbClr val="FF0000"/>
                </a:solidFill>
                <a:latin typeface="黑体" panose="02010609060101010101" pitchFamily="49" charset="-122"/>
                <a:ea typeface="黑体" panose="02010609060101010101" pitchFamily="49" charset="-122"/>
              </a:rPr>
              <a:t>扰动信号</a:t>
            </a:r>
            <a:r>
              <a:rPr lang="en-US" altLang="zh-CN" sz="2400" dirty="0">
                <a:solidFill>
                  <a:srgbClr val="FF0000"/>
                </a:solidFill>
                <a:latin typeface="黑体" panose="02010609060101010101" pitchFamily="49" charset="-122"/>
                <a:ea typeface="黑体" panose="02010609060101010101" pitchFamily="49" charset="-122"/>
              </a:rPr>
              <a:t>(</a:t>
            </a:r>
            <a:r>
              <a:rPr lang="en-US" altLang="zh-CN" sz="2400" dirty="0">
                <a:solidFill>
                  <a:srgbClr val="FF0000"/>
                </a:solidFill>
                <a:latin typeface="Times New Roman" panose="02020603050405020304" pitchFamily="18" charset="0"/>
                <a:ea typeface="黑体" panose="02010609060101010101" pitchFamily="49" charset="-122"/>
              </a:rPr>
              <a:t>disturbance signal</a:t>
            </a:r>
            <a:r>
              <a:rPr lang="en-US" altLang="zh-CN" sz="2400" dirty="0">
                <a:solidFill>
                  <a:srgbClr val="FF0000"/>
                </a:solidFill>
                <a:latin typeface="黑体" panose="02010609060101010101" pitchFamily="49" charset="-122"/>
                <a:ea typeface="黑体" panose="02010609060101010101" pitchFamily="49" charset="-122"/>
              </a:rPr>
              <a:t>)  </a:t>
            </a:r>
            <a:endParaRPr lang="en-US" altLang="zh-CN" sz="2400" dirty="0">
              <a:solidFill>
                <a:srgbClr val="FF0000"/>
              </a:solidFill>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400" dirty="0">
                <a:latin typeface="黑体" panose="02010609060101010101" pitchFamily="49" charset="-122"/>
                <a:ea typeface="黑体" panose="02010609060101010101" pitchFamily="49" charset="-122"/>
              </a:rPr>
              <a:t>简称扰动或干扰，它与控制作用相反，是一种不希望的、影响系统输出的不利因素。扰动信号既可来自系统内部，又可来自系统外部，前者称内部扰动，后者称外部扰动</a:t>
            </a:r>
            <a:endParaRPr lang="zh-CN" altLang="en-US" sz="2400" dirty="0">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charRg st="43" end="62"/>
                                            </p:txEl>
                                          </p:spTgt>
                                        </p:tgtEl>
                                        <p:attrNameLst>
                                          <p:attrName>style.visibility</p:attrName>
                                        </p:attrNameLst>
                                      </p:cBhvr>
                                      <p:to>
                                        <p:strVal val="visible"/>
                                      </p:to>
                                    </p:set>
                                    <p:anim calcmode="lin" valueType="num">
                                      <p:cBhvr additive="base">
                                        <p:cTn id="7" dur="500" fill="hold"/>
                                        <p:tgtEl>
                                          <p:spTgt spid="4">
                                            <p:txEl>
                                              <p:charRg st="43" end="6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charRg st="43" end="6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charRg st="62" end="85"/>
                                            </p:txEl>
                                          </p:spTgt>
                                        </p:tgtEl>
                                        <p:attrNameLst>
                                          <p:attrName>style.visibility</p:attrName>
                                        </p:attrNameLst>
                                      </p:cBhvr>
                                      <p:to>
                                        <p:strVal val="visible"/>
                                      </p:to>
                                    </p:set>
                                    <p:anim calcmode="lin" valueType="num">
                                      <p:cBhvr additive="base">
                                        <p:cTn id="13" dur="500" fill="hold"/>
                                        <p:tgtEl>
                                          <p:spTgt spid="4">
                                            <p:txEl>
                                              <p:charRg st="62" end="8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charRg st="62" end="8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charRg st="86" end="113"/>
                                            </p:txEl>
                                          </p:spTgt>
                                        </p:tgtEl>
                                        <p:attrNameLst>
                                          <p:attrName>style.visibility</p:attrName>
                                        </p:attrNameLst>
                                      </p:cBhvr>
                                      <p:to>
                                        <p:strVal val="visible"/>
                                      </p:to>
                                    </p:set>
                                    <p:anim calcmode="lin" valueType="num">
                                      <p:cBhvr additive="base">
                                        <p:cTn id="19" dur="500" fill="hold"/>
                                        <p:tgtEl>
                                          <p:spTgt spid="4">
                                            <p:txEl>
                                              <p:charRg st="86" end="1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charRg st="86" end="11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charRg st="113" end="188"/>
                                            </p:txEl>
                                          </p:spTgt>
                                        </p:tgtEl>
                                        <p:attrNameLst>
                                          <p:attrName>style.visibility</p:attrName>
                                        </p:attrNameLst>
                                      </p:cBhvr>
                                      <p:to>
                                        <p:strVal val="visible"/>
                                      </p:to>
                                    </p:set>
                                    <p:anim calcmode="lin" valueType="num">
                                      <p:cBhvr additive="base">
                                        <p:cTn id="25" dur="500" fill="hold"/>
                                        <p:tgtEl>
                                          <p:spTgt spid="4">
                                            <p:txEl>
                                              <p:charRg st="113" end="18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charRg st="113" end="18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标题 1"/>
          <p:cNvSpPr>
            <a:spLocks noGrp="1"/>
          </p:cNvSpPr>
          <p:nvPr>
            <p:ph type="title"/>
          </p:nvPr>
        </p:nvSpPr>
        <p:spPr>
          <a:xfrm>
            <a:off x="468313" y="260350"/>
            <a:ext cx="8229600" cy="1143000"/>
          </a:xfrm>
        </p:spPr>
        <p:txBody>
          <a:bodyPr vert="horz" wrap="square" lIns="91440" tIns="45720" rIns="91440" bIns="45720" anchor="ctr" anchorCtr="0"/>
          <a:p>
            <a:pPr eaLnBrk="1" hangingPunct="1"/>
            <a:r>
              <a:rPr lang="en-US" altLang="zh-CN" sz="2800" b="1" dirty="0">
                <a:solidFill>
                  <a:srgbClr val="C00000"/>
                </a:solidFill>
                <a:latin typeface="Times New Roman" panose="02020603050405020304" pitchFamily="18" charset="0"/>
                <a:ea typeface="黑体" panose="02010609060101010101" pitchFamily="49" charset="-122"/>
              </a:rPr>
              <a:t>A typical feedback control system</a:t>
            </a:r>
            <a:endParaRPr lang="en-US" altLang="zh-CN" sz="2800" dirty="0">
              <a:solidFill>
                <a:srgbClr val="C00000"/>
              </a:solidFill>
              <a:latin typeface="Times New Roman" panose="02020603050405020304" pitchFamily="18" charset="0"/>
              <a:ea typeface="黑体" panose="02010609060101010101" pitchFamily="49" charset="-122"/>
            </a:endParaRPr>
          </a:p>
        </p:txBody>
      </p:sp>
      <p:pic>
        <p:nvPicPr>
          <p:cNvPr id="4" name="Picture 5" descr="反馈控制原理"/>
          <p:cNvPicPr>
            <a:picLocks noChangeAspect="1" noChangeArrowheads="1"/>
          </p:cNvPicPr>
          <p:nvPr/>
        </p:nvPicPr>
        <p:blipFill>
          <a:blip r:embed="rId1"/>
          <a:srcRect/>
          <a:stretch>
            <a:fillRect/>
          </a:stretch>
        </p:blipFill>
        <p:spPr bwMode="auto">
          <a:xfrm>
            <a:off x="0" y="1916113"/>
            <a:ext cx="9144000" cy="4500563"/>
          </a:xfrm>
          <a:prstGeom prst="rect">
            <a:avLst/>
          </a:prstGeom>
          <a:noFill/>
          <a:ln>
            <a:noFill/>
          </a:ln>
          <a:effectLst>
            <a:outerShdw blurRad="63500" dist="38100" dir="10800000" algn="r" rotWithShape="0">
              <a:srgbClr val="000000">
                <a:alpha val="39999"/>
              </a:srgbClr>
            </a:outerShdw>
          </a:effectLst>
        </p:spPr>
      </p:pic>
      <p:grpSp>
        <p:nvGrpSpPr>
          <p:cNvPr id="78852" name="Group 18"/>
          <p:cNvGrpSpPr/>
          <p:nvPr/>
        </p:nvGrpSpPr>
        <p:grpSpPr>
          <a:xfrm>
            <a:off x="179388" y="1989138"/>
            <a:ext cx="8712200" cy="4213225"/>
            <a:chOff x="113" y="1253"/>
            <a:chExt cx="5488" cy="2654"/>
          </a:xfrm>
        </p:grpSpPr>
        <p:sp>
          <p:nvSpPr>
            <p:cNvPr id="78853" name="Text Box 6"/>
            <p:cNvSpPr txBox="1"/>
            <p:nvPr/>
          </p:nvSpPr>
          <p:spPr>
            <a:xfrm>
              <a:off x="3923" y="1979"/>
              <a:ext cx="635"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Plant</a:t>
              </a:r>
              <a:endParaRPr lang="en-US" altLang="zh-CN" sz="2000" dirty="0">
                <a:latin typeface="Times New Roman" panose="02020603050405020304" pitchFamily="18" charset="0"/>
              </a:endParaRPr>
            </a:p>
          </p:txBody>
        </p:sp>
        <p:sp>
          <p:nvSpPr>
            <p:cNvPr id="78854" name="Text Box 7"/>
            <p:cNvSpPr txBox="1"/>
            <p:nvPr/>
          </p:nvSpPr>
          <p:spPr>
            <a:xfrm>
              <a:off x="3016" y="1706"/>
              <a:ext cx="862" cy="44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Controlling variable</a:t>
              </a:r>
              <a:endParaRPr lang="en-US" altLang="zh-CN" sz="2000" dirty="0">
                <a:latin typeface="Times New Roman" panose="02020603050405020304" pitchFamily="18" charset="0"/>
              </a:endParaRPr>
            </a:p>
          </p:txBody>
        </p:sp>
        <p:sp>
          <p:nvSpPr>
            <p:cNvPr id="78855" name="Text Box 8"/>
            <p:cNvSpPr txBox="1"/>
            <p:nvPr/>
          </p:nvSpPr>
          <p:spPr>
            <a:xfrm>
              <a:off x="5012" y="1865"/>
              <a:ext cx="589"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output</a:t>
              </a:r>
              <a:endParaRPr lang="en-US" altLang="zh-CN" sz="2000" dirty="0">
                <a:latin typeface="Times New Roman" panose="02020603050405020304" pitchFamily="18" charset="0"/>
              </a:endParaRPr>
            </a:p>
          </p:txBody>
        </p:sp>
        <p:sp>
          <p:nvSpPr>
            <p:cNvPr id="78856" name="Text Box 9"/>
            <p:cNvSpPr txBox="1"/>
            <p:nvPr/>
          </p:nvSpPr>
          <p:spPr>
            <a:xfrm>
              <a:off x="4241" y="1298"/>
              <a:ext cx="862"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disturbance</a:t>
              </a:r>
              <a:endParaRPr lang="en-US" altLang="zh-CN" sz="2000" dirty="0">
                <a:latin typeface="Times New Roman" panose="02020603050405020304" pitchFamily="18" charset="0"/>
              </a:endParaRPr>
            </a:p>
          </p:txBody>
        </p:sp>
        <p:sp>
          <p:nvSpPr>
            <p:cNvPr id="78857" name="Text Box 10"/>
            <p:cNvSpPr txBox="1"/>
            <p:nvPr/>
          </p:nvSpPr>
          <p:spPr>
            <a:xfrm>
              <a:off x="2155" y="1979"/>
              <a:ext cx="816"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Controller</a:t>
              </a:r>
              <a:endParaRPr lang="en-US" altLang="zh-CN" sz="2000" dirty="0">
                <a:latin typeface="Times New Roman" panose="02020603050405020304" pitchFamily="18" charset="0"/>
              </a:endParaRPr>
            </a:p>
          </p:txBody>
        </p:sp>
        <p:sp>
          <p:nvSpPr>
            <p:cNvPr id="78858" name="Text Box 11"/>
            <p:cNvSpPr txBox="1"/>
            <p:nvPr/>
          </p:nvSpPr>
          <p:spPr>
            <a:xfrm>
              <a:off x="113" y="1888"/>
              <a:ext cx="635"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Input</a:t>
              </a:r>
              <a:endParaRPr lang="en-US" altLang="zh-CN" sz="2000" dirty="0">
                <a:latin typeface="Times New Roman" panose="02020603050405020304" pitchFamily="18" charset="0"/>
              </a:endParaRPr>
            </a:p>
          </p:txBody>
        </p:sp>
        <p:sp>
          <p:nvSpPr>
            <p:cNvPr id="78859" name="Text Box 12"/>
            <p:cNvSpPr txBox="1"/>
            <p:nvPr/>
          </p:nvSpPr>
          <p:spPr>
            <a:xfrm>
              <a:off x="2336" y="3067"/>
              <a:ext cx="907"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transducer</a:t>
              </a:r>
              <a:endParaRPr lang="en-US" altLang="zh-CN" sz="2000" dirty="0">
                <a:latin typeface="Times New Roman" panose="02020603050405020304" pitchFamily="18" charset="0"/>
              </a:endParaRPr>
            </a:p>
          </p:txBody>
        </p:sp>
        <p:sp>
          <p:nvSpPr>
            <p:cNvPr id="78860" name="Text Box 13"/>
            <p:cNvSpPr txBox="1"/>
            <p:nvPr/>
          </p:nvSpPr>
          <p:spPr>
            <a:xfrm>
              <a:off x="1020" y="2976"/>
              <a:ext cx="1180"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Feedback signal</a:t>
              </a:r>
              <a:endParaRPr lang="en-US" altLang="zh-CN" sz="2000" dirty="0">
                <a:latin typeface="Times New Roman" panose="02020603050405020304" pitchFamily="18" charset="0"/>
              </a:endParaRPr>
            </a:p>
          </p:txBody>
        </p:sp>
        <p:sp>
          <p:nvSpPr>
            <p:cNvPr id="78861" name="Text Box 14"/>
            <p:cNvSpPr txBox="1"/>
            <p:nvPr/>
          </p:nvSpPr>
          <p:spPr>
            <a:xfrm>
              <a:off x="1111" y="1888"/>
              <a:ext cx="952"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Discrepancy </a:t>
              </a:r>
              <a:endParaRPr lang="en-US" altLang="zh-CN" sz="2000" dirty="0">
                <a:latin typeface="Times New Roman" panose="02020603050405020304" pitchFamily="18" charset="0"/>
              </a:endParaRPr>
            </a:p>
          </p:txBody>
        </p:sp>
        <p:sp>
          <p:nvSpPr>
            <p:cNvPr id="78862" name="Text Box 15"/>
            <p:cNvSpPr txBox="1"/>
            <p:nvPr/>
          </p:nvSpPr>
          <p:spPr>
            <a:xfrm>
              <a:off x="793" y="1616"/>
              <a:ext cx="1451"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Comparison device</a:t>
              </a:r>
              <a:endParaRPr lang="en-US" altLang="zh-CN" sz="2000" dirty="0">
                <a:latin typeface="Times New Roman" panose="02020603050405020304" pitchFamily="18" charset="0"/>
              </a:endParaRPr>
            </a:p>
          </p:txBody>
        </p:sp>
        <p:sp>
          <p:nvSpPr>
            <p:cNvPr id="78863" name="Text Box 16"/>
            <p:cNvSpPr txBox="1"/>
            <p:nvPr/>
          </p:nvSpPr>
          <p:spPr>
            <a:xfrm>
              <a:off x="1338" y="1253"/>
              <a:ext cx="1882"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Automatic control device</a:t>
              </a:r>
              <a:endParaRPr lang="en-US" altLang="zh-CN" sz="2000" dirty="0">
                <a:latin typeface="Times New Roman" panose="02020603050405020304" pitchFamily="18" charset="0"/>
              </a:endParaRPr>
            </a:p>
          </p:txBody>
        </p:sp>
        <p:sp>
          <p:nvSpPr>
            <p:cNvPr id="78864" name="Text Box 17"/>
            <p:cNvSpPr txBox="1"/>
            <p:nvPr/>
          </p:nvSpPr>
          <p:spPr>
            <a:xfrm>
              <a:off x="1383" y="3657"/>
              <a:ext cx="2993"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b="1" dirty="0">
                  <a:solidFill>
                    <a:schemeClr val="hlink"/>
                  </a:solidFill>
                  <a:latin typeface="Times New Roman" panose="02020603050405020304" pitchFamily="18" charset="0"/>
                </a:rPr>
                <a:t>Block diagram of feedback control system</a:t>
              </a:r>
              <a:endParaRPr lang="en-US" altLang="zh-CN" sz="2000" b="1" dirty="0">
                <a:solidFill>
                  <a:schemeClr val="hlink"/>
                </a:solidFill>
                <a:latin typeface="Times New Roman" panose="02020603050405020304" pitchFamily="18" charset="0"/>
              </a:endParaRPr>
            </a:p>
          </p:txBody>
        </p:sp>
      </p:grpSp>
    </p:spTree>
  </p:cSld>
  <p:clrMapOvr>
    <a:masterClrMapping/>
  </p:clrMapOvr>
  <p:transition>
    <p:cover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标题 1"/>
          <p:cNvSpPr>
            <a:spLocks noGrp="1"/>
          </p:cNvSpPr>
          <p:nvPr>
            <p:ph type="title"/>
          </p:nvPr>
        </p:nvSpPr>
        <p:spPr>
          <a:xfrm>
            <a:off x="1403350" y="188913"/>
            <a:ext cx="7258050" cy="1143000"/>
          </a:xfrm>
        </p:spPr>
        <p:txBody>
          <a:bodyPr vert="horz" wrap="square" lIns="91440" tIns="45720" rIns="91440" bIns="45720" anchor="ctr" anchorCtr="0"/>
          <a:p>
            <a:pPr eaLnBrk="1" hangingPunct="1"/>
            <a:r>
              <a:rPr lang="en-US" altLang="zh-CN" sz="3600" b="1" dirty="0">
                <a:solidFill>
                  <a:srgbClr val="C00000"/>
                </a:solidFill>
                <a:latin typeface="Times New Roman" panose="02020603050405020304" pitchFamily="18" charset="0"/>
                <a:ea typeface="黑体" panose="02010609060101010101" pitchFamily="49" charset="-122"/>
              </a:rPr>
              <a:t>Methods of Automatic control</a:t>
            </a:r>
            <a:br>
              <a:rPr lang="zh-CN" altLang="en-US" sz="3600" b="1" dirty="0">
                <a:solidFill>
                  <a:srgbClr val="C00000"/>
                </a:solidFill>
                <a:latin typeface="黑体" panose="02010609060101010101" pitchFamily="49" charset="-122"/>
                <a:ea typeface="黑体" panose="02010609060101010101" pitchFamily="49" charset="-122"/>
              </a:rPr>
            </a:br>
            <a:r>
              <a:rPr lang="zh-CN" altLang="en-US" sz="2800" b="1" dirty="0">
                <a:latin typeface="黑体" panose="02010609060101010101" pitchFamily="49" charset="-122"/>
                <a:ea typeface="黑体" panose="02010609060101010101" pitchFamily="49" charset="-122"/>
              </a:rPr>
              <a:t>自动控制的基本方式</a:t>
            </a:r>
            <a:endParaRPr lang="zh-CN" altLang="en-US" sz="2800" b="1" dirty="0">
              <a:latin typeface="黑体" panose="02010609060101010101" pitchFamily="49" charset="-122"/>
              <a:ea typeface="黑体" panose="02010609060101010101" pitchFamily="49" charset="-122"/>
            </a:endParaRPr>
          </a:p>
        </p:txBody>
      </p:sp>
      <p:sp>
        <p:nvSpPr>
          <p:cNvPr id="79875" name="Rectangle 3"/>
          <p:cNvSpPr txBox="1"/>
          <p:nvPr/>
        </p:nvSpPr>
        <p:spPr>
          <a:xfrm>
            <a:off x="827088" y="1341438"/>
            <a:ext cx="7620000" cy="122396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eaLnBrk="1" hangingPunct="1">
              <a:lnSpc>
                <a:spcPct val="90000"/>
              </a:lnSpc>
              <a:buFontTx/>
              <a:buNone/>
            </a:pPr>
            <a:r>
              <a:rPr lang="en-US" altLang="zh-CN" sz="2400" dirty="0">
                <a:solidFill>
                  <a:srgbClr val="C00000"/>
                </a:solidFill>
                <a:latin typeface="黑体" panose="02010609060101010101" pitchFamily="49" charset="-122"/>
                <a:ea typeface="黑体" panose="02010609060101010101" pitchFamily="49" charset="-122"/>
              </a:rPr>
              <a:t>(1) </a:t>
            </a:r>
            <a:r>
              <a:rPr lang="zh-CN" altLang="en-US" sz="2400" dirty="0">
                <a:solidFill>
                  <a:srgbClr val="C00000"/>
                </a:solidFill>
                <a:latin typeface="黑体" panose="02010609060101010101" pitchFamily="49" charset="-122"/>
                <a:ea typeface="黑体" panose="02010609060101010101" pitchFamily="49" charset="-122"/>
              </a:rPr>
              <a:t>反馈控制方式</a:t>
            </a:r>
            <a:r>
              <a:rPr lang="en-US" altLang="zh-CN" sz="2400" dirty="0">
                <a:solidFill>
                  <a:srgbClr val="C00000"/>
                </a:solidFill>
                <a:latin typeface="黑体" panose="02010609060101010101" pitchFamily="49" charset="-122"/>
                <a:ea typeface="黑体" panose="02010609060101010101" pitchFamily="49" charset="-122"/>
              </a:rPr>
              <a:t>(</a:t>
            </a:r>
            <a:r>
              <a:rPr lang="en-US" altLang="zh-CN" sz="2400" dirty="0">
                <a:solidFill>
                  <a:srgbClr val="C00000"/>
                </a:solidFill>
                <a:latin typeface="Times New Roman" panose="02020603050405020304" pitchFamily="18" charset="0"/>
                <a:ea typeface="黑体" panose="02010609060101010101" pitchFamily="49" charset="-122"/>
              </a:rPr>
              <a:t>feedback control</a:t>
            </a:r>
            <a:r>
              <a:rPr lang="en-US" altLang="zh-CN" sz="2400" dirty="0">
                <a:solidFill>
                  <a:srgbClr val="C00000"/>
                </a:solidFill>
                <a:latin typeface="黑体" panose="02010609060101010101" pitchFamily="49" charset="-122"/>
                <a:ea typeface="黑体" panose="02010609060101010101" pitchFamily="49" charset="-122"/>
              </a:rPr>
              <a:t>)</a:t>
            </a:r>
            <a:endParaRPr lang="en-US" altLang="zh-CN" sz="2400" dirty="0">
              <a:solidFill>
                <a:srgbClr val="C00000"/>
              </a:solidFill>
              <a:latin typeface="黑体" panose="02010609060101010101" pitchFamily="49" charset="-122"/>
              <a:ea typeface="黑体" panose="02010609060101010101" pitchFamily="49" charset="-122"/>
            </a:endParaRPr>
          </a:p>
          <a:p>
            <a:pPr marL="342900" lvl="0" indent="-342900" eaLnBrk="1" hangingPunct="1">
              <a:lnSpc>
                <a:spcPct val="90000"/>
              </a:lnSpc>
              <a:buFontTx/>
              <a:buNone/>
            </a:pPr>
            <a:r>
              <a:rPr lang="zh-CN" altLang="en-US" sz="2800" dirty="0">
                <a:latin typeface="楷体_GB2312" panose="0201060903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按偏差进行控制，具有抑制扰动对被控量产生影响的能力和较高的控制精度</a:t>
            </a:r>
            <a:r>
              <a:rPr lang="zh-CN" altLang="en-US" sz="2000" dirty="0">
                <a:latin typeface="楷体_GB2312" panose="02010609030101010101" pitchFamily="49" charset="-122"/>
                <a:ea typeface="黑体" panose="02010609060101010101" pitchFamily="49" charset="-122"/>
              </a:rPr>
              <a:t>。</a:t>
            </a:r>
            <a:endParaRPr lang="zh-CN" altLang="en-US" sz="2000" dirty="0">
              <a:latin typeface="楷体_GB2312" panose="02010609030101010101" pitchFamily="49" charset="-122"/>
              <a:ea typeface="黑体" panose="02010609060101010101" pitchFamily="49" charset="-122"/>
            </a:endParaRPr>
          </a:p>
        </p:txBody>
      </p:sp>
      <p:pic>
        <p:nvPicPr>
          <p:cNvPr id="4" name="Picture 5" descr="反馈控制原理"/>
          <p:cNvPicPr>
            <a:picLocks noChangeAspect="1" noChangeArrowheads="1"/>
          </p:cNvPicPr>
          <p:nvPr/>
        </p:nvPicPr>
        <p:blipFill>
          <a:blip r:embed="rId1"/>
          <a:srcRect/>
          <a:stretch>
            <a:fillRect/>
          </a:stretch>
        </p:blipFill>
        <p:spPr bwMode="auto">
          <a:xfrm>
            <a:off x="0" y="2528888"/>
            <a:ext cx="9144000" cy="4500563"/>
          </a:xfrm>
          <a:prstGeom prst="rect">
            <a:avLst/>
          </a:prstGeom>
          <a:noFill/>
          <a:ln>
            <a:noFill/>
          </a:ln>
          <a:effectLst>
            <a:outerShdw blurRad="63500" dist="38100" dir="10800000" algn="r" rotWithShape="0">
              <a:srgbClr val="000000">
                <a:alpha val="39999"/>
              </a:srgbClr>
            </a:outerShdw>
          </a:effectLst>
        </p:spPr>
      </p:pic>
      <p:grpSp>
        <p:nvGrpSpPr>
          <p:cNvPr id="79877" name="Group 35"/>
          <p:cNvGrpSpPr/>
          <p:nvPr/>
        </p:nvGrpSpPr>
        <p:grpSpPr>
          <a:xfrm>
            <a:off x="179388" y="2600325"/>
            <a:ext cx="8712200" cy="4213225"/>
            <a:chOff x="113" y="1253"/>
            <a:chExt cx="5488" cy="2654"/>
          </a:xfrm>
        </p:grpSpPr>
        <p:sp>
          <p:nvSpPr>
            <p:cNvPr id="79878" name="Text Box 36"/>
            <p:cNvSpPr txBox="1"/>
            <p:nvPr/>
          </p:nvSpPr>
          <p:spPr>
            <a:xfrm>
              <a:off x="3923" y="1979"/>
              <a:ext cx="635"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Plant</a:t>
              </a:r>
              <a:endParaRPr lang="en-US" altLang="zh-CN" sz="2000" dirty="0">
                <a:latin typeface="Times New Roman" panose="02020603050405020304" pitchFamily="18" charset="0"/>
              </a:endParaRPr>
            </a:p>
          </p:txBody>
        </p:sp>
        <p:sp>
          <p:nvSpPr>
            <p:cNvPr id="79879" name="Text Box 37"/>
            <p:cNvSpPr txBox="1"/>
            <p:nvPr/>
          </p:nvSpPr>
          <p:spPr>
            <a:xfrm>
              <a:off x="3016" y="1706"/>
              <a:ext cx="862" cy="44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Controlling variable</a:t>
              </a:r>
              <a:endParaRPr lang="en-US" altLang="zh-CN" sz="2000" dirty="0">
                <a:latin typeface="Times New Roman" panose="02020603050405020304" pitchFamily="18" charset="0"/>
              </a:endParaRPr>
            </a:p>
          </p:txBody>
        </p:sp>
        <p:sp>
          <p:nvSpPr>
            <p:cNvPr id="79880" name="Text Box 38"/>
            <p:cNvSpPr txBox="1"/>
            <p:nvPr/>
          </p:nvSpPr>
          <p:spPr>
            <a:xfrm>
              <a:off x="5012" y="1865"/>
              <a:ext cx="589"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output</a:t>
              </a:r>
              <a:endParaRPr lang="en-US" altLang="zh-CN" sz="2000" dirty="0">
                <a:latin typeface="Times New Roman" panose="02020603050405020304" pitchFamily="18" charset="0"/>
              </a:endParaRPr>
            </a:p>
          </p:txBody>
        </p:sp>
        <p:sp>
          <p:nvSpPr>
            <p:cNvPr id="79881" name="Text Box 39"/>
            <p:cNvSpPr txBox="1"/>
            <p:nvPr/>
          </p:nvSpPr>
          <p:spPr>
            <a:xfrm>
              <a:off x="4241" y="1298"/>
              <a:ext cx="862"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disturbance</a:t>
              </a:r>
              <a:endParaRPr lang="en-US" altLang="zh-CN" sz="2000" dirty="0">
                <a:latin typeface="Times New Roman" panose="02020603050405020304" pitchFamily="18" charset="0"/>
              </a:endParaRPr>
            </a:p>
          </p:txBody>
        </p:sp>
        <p:sp>
          <p:nvSpPr>
            <p:cNvPr id="79882" name="Text Box 40"/>
            <p:cNvSpPr txBox="1"/>
            <p:nvPr/>
          </p:nvSpPr>
          <p:spPr>
            <a:xfrm>
              <a:off x="2155" y="1979"/>
              <a:ext cx="816"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Controller</a:t>
              </a:r>
              <a:endParaRPr lang="en-US" altLang="zh-CN" sz="2000" dirty="0">
                <a:latin typeface="Times New Roman" panose="02020603050405020304" pitchFamily="18" charset="0"/>
              </a:endParaRPr>
            </a:p>
          </p:txBody>
        </p:sp>
        <p:sp>
          <p:nvSpPr>
            <p:cNvPr id="79883" name="Text Box 41"/>
            <p:cNvSpPr txBox="1"/>
            <p:nvPr/>
          </p:nvSpPr>
          <p:spPr>
            <a:xfrm>
              <a:off x="113" y="1888"/>
              <a:ext cx="635"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Input</a:t>
              </a:r>
              <a:endParaRPr lang="en-US" altLang="zh-CN" sz="2000" dirty="0">
                <a:latin typeface="Times New Roman" panose="02020603050405020304" pitchFamily="18" charset="0"/>
              </a:endParaRPr>
            </a:p>
          </p:txBody>
        </p:sp>
        <p:sp>
          <p:nvSpPr>
            <p:cNvPr id="79884" name="Text Box 42"/>
            <p:cNvSpPr txBox="1"/>
            <p:nvPr/>
          </p:nvSpPr>
          <p:spPr>
            <a:xfrm>
              <a:off x="2336" y="3067"/>
              <a:ext cx="907"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transducer</a:t>
              </a:r>
              <a:endParaRPr lang="en-US" altLang="zh-CN" sz="2000" dirty="0">
                <a:latin typeface="Times New Roman" panose="02020603050405020304" pitchFamily="18" charset="0"/>
              </a:endParaRPr>
            </a:p>
          </p:txBody>
        </p:sp>
        <p:sp>
          <p:nvSpPr>
            <p:cNvPr id="79885" name="Text Box 43"/>
            <p:cNvSpPr txBox="1"/>
            <p:nvPr/>
          </p:nvSpPr>
          <p:spPr>
            <a:xfrm>
              <a:off x="1020" y="2976"/>
              <a:ext cx="1180"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Feedback signal</a:t>
              </a:r>
              <a:endParaRPr lang="en-US" altLang="zh-CN" sz="2000" dirty="0">
                <a:latin typeface="Times New Roman" panose="02020603050405020304" pitchFamily="18" charset="0"/>
              </a:endParaRPr>
            </a:p>
          </p:txBody>
        </p:sp>
        <p:sp>
          <p:nvSpPr>
            <p:cNvPr id="79886" name="Text Box 44"/>
            <p:cNvSpPr txBox="1"/>
            <p:nvPr/>
          </p:nvSpPr>
          <p:spPr>
            <a:xfrm>
              <a:off x="1111" y="1888"/>
              <a:ext cx="952"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Discrepancy </a:t>
              </a:r>
              <a:endParaRPr lang="en-US" altLang="zh-CN" sz="2000" dirty="0">
                <a:latin typeface="Times New Roman" panose="02020603050405020304" pitchFamily="18" charset="0"/>
              </a:endParaRPr>
            </a:p>
          </p:txBody>
        </p:sp>
        <p:sp>
          <p:nvSpPr>
            <p:cNvPr id="79887" name="Text Box 45"/>
            <p:cNvSpPr txBox="1"/>
            <p:nvPr/>
          </p:nvSpPr>
          <p:spPr>
            <a:xfrm>
              <a:off x="793" y="1616"/>
              <a:ext cx="1451"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Comparison device</a:t>
              </a:r>
              <a:endParaRPr lang="en-US" altLang="zh-CN" sz="2000" dirty="0">
                <a:latin typeface="Times New Roman" panose="02020603050405020304" pitchFamily="18" charset="0"/>
              </a:endParaRPr>
            </a:p>
          </p:txBody>
        </p:sp>
        <p:sp>
          <p:nvSpPr>
            <p:cNvPr id="79888" name="Text Box 46"/>
            <p:cNvSpPr txBox="1"/>
            <p:nvPr/>
          </p:nvSpPr>
          <p:spPr>
            <a:xfrm>
              <a:off x="1338" y="1253"/>
              <a:ext cx="1882"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dirty="0">
                  <a:latin typeface="Times New Roman" panose="02020603050405020304" pitchFamily="18" charset="0"/>
                </a:rPr>
                <a:t>Automatic control device</a:t>
              </a:r>
              <a:endParaRPr lang="en-US" altLang="zh-CN" sz="2000" dirty="0">
                <a:latin typeface="Times New Roman" panose="02020603050405020304" pitchFamily="18" charset="0"/>
              </a:endParaRPr>
            </a:p>
          </p:txBody>
        </p:sp>
        <p:sp>
          <p:nvSpPr>
            <p:cNvPr id="79889" name="Text Box 47"/>
            <p:cNvSpPr txBox="1"/>
            <p:nvPr/>
          </p:nvSpPr>
          <p:spPr>
            <a:xfrm>
              <a:off x="1383" y="3657"/>
              <a:ext cx="2993" cy="2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2000" b="1" dirty="0">
                  <a:solidFill>
                    <a:schemeClr val="hlink"/>
                  </a:solidFill>
                  <a:latin typeface="Times New Roman" panose="02020603050405020304" pitchFamily="18" charset="0"/>
                </a:rPr>
                <a:t>Block diagram of feedback control system</a:t>
              </a:r>
              <a:endParaRPr lang="en-US" altLang="zh-CN" sz="2000" b="1" dirty="0">
                <a:solidFill>
                  <a:schemeClr val="hlink"/>
                </a:solidFill>
                <a:latin typeface="Times New Roman" panose="02020603050405020304" pitchFamily="18" charset="0"/>
              </a:endParaRPr>
            </a:p>
          </p:txBody>
        </p:sp>
      </p:grpSp>
    </p:spTree>
  </p:cSld>
  <p:clrMapOvr>
    <a:masterClrMapping/>
  </p:clrMapOvr>
  <p:transition>
    <p:cover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标题 1"/>
          <p:cNvSpPr>
            <a:spLocks noGrp="1"/>
          </p:cNvSpPr>
          <p:nvPr>
            <p:ph type="title"/>
          </p:nvPr>
        </p:nvSpPr>
        <p:spPr/>
        <p:txBody>
          <a:bodyPr vert="horz" wrap="square" lIns="91440" tIns="45720" rIns="91440" bIns="45720" anchor="ctr" anchorCtr="0"/>
          <a:p>
            <a:pPr eaLnBrk="1" hangingPunct="1"/>
            <a:r>
              <a:rPr lang="en-US" altLang="zh-CN" sz="3200" dirty="0">
                <a:solidFill>
                  <a:srgbClr val="C00000"/>
                </a:solidFill>
                <a:latin typeface="Times New Roman" panose="02020603050405020304" pitchFamily="18" charset="0"/>
                <a:ea typeface="黑体" panose="02010609060101010101" pitchFamily="49" charset="-122"/>
              </a:rPr>
              <a:t>Classification of Automatic control</a:t>
            </a:r>
            <a:r>
              <a:rPr lang="zh-CN" altLang="en-US" sz="2800" dirty="0">
                <a:solidFill>
                  <a:srgbClr val="C00000"/>
                </a:solidFill>
                <a:latin typeface="黑体" panose="02010609060101010101" pitchFamily="49" charset="-122"/>
                <a:ea typeface="黑体" panose="02010609060101010101" pitchFamily="49" charset="-122"/>
              </a:rPr>
              <a:t> </a:t>
            </a:r>
            <a:r>
              <a:rPr lang="en-US" altLang="zh-CN" sz="2800" dirty="0">
                <a:solidFill>
                  <a:srgbClr val="C00000"/>
                </a:solidFill>
                <a:latin typeface="Times New Roman" panose="02020603050405020304" pitchFamily="18" charset="0"/>
                <a:ea typeface="黑体" panose="02010609060101010101" pitchFamily="49" charset="-122"/>
              </a:rPr>
              <a:t>(II)</a:t>
            </a:r>
            <a:br>
              <a:rPr lang="en-US" altLang="zh-CN" sz="2800" dirty="0">
                <a:solidFill>
                  <a:srgbClr val="C00000"/>
                </a:solidFill>
                <a:latin typeface="黑体" panose="02010609060101010101" pitchFamily="49" charset="-122"/>
                <a:ea typeface="黑体" panose="02010609060101010101" pitchFamily="49" charset="-122"/>
              </a:rPr>
            </a:br>
            <a:r>
              <a:rPr lang="zh-CN" altLang="en-US" sz="2800" dirty="0">
                <a:solidFill>
                  <a:srgbClr val="C00000"/>
                </a:solidFill>
                <a:latin typeface="黑体" panose="02010609060101010101" pitchFamily="49" charset="-122"/>
                <a:ea typeface="黑体" panose="02010609060101010101" pitchFamily="49" charset="-122"/>
              </a:rPr>
              <a:t>自动控制的基本方式</a:t>
            </a:r>
            <a:r>
              <a:rPr lang="en-US" altLang="zh-CN" sz="2800" dirty="0">
                <a:solidFill>
                  <a:srgbClr val="C00000"/>
                </a:solidFill>
                <a:latin typeface="黑体" panose="02010609060101010101" pitchFamily="49" charset="-122"/>
                <a:ea typeface="黑体" panose="02010609060101010101" pitchFamily="49" charset="-122"/>
              </a:rPr>
              <a:t>(2)</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80899" name="Rectangle 2"/>
          <p:cNvSpPr/>
          <p:nvPr/>
        </p:nvSpPr>
        <p:spPr>
          <a:xfrm>
            <a:off x="539750" y="1773238"/>
            <a:ext cx="7924800" cy="21351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黑体" panose="02010609060101010101" pitchFamily="49" charset="-122"/>
                <a:ea typeface="黑体" panose="02010609060101010101" pitchFamily="49" charset="-122"/>
              </a:rPr>
              <a:t>(2)</a:t>
            </a:r>
            <a:r>
              <a:rPr lang="zh-CN" altLang="en-US" sz="2800" b="1" dirty="0">
                <a:solidFill>
                  <a:srgbClr val="C00000"/>
                </a:solidFill>
                <a:latin typeface="黑体" panose="02010609060101010101" pitchFamily="49" charset="-122"/>
                <a:ea typeface="黑体" panose="02010609060101010101" pitchFamily="49" charset="-122"/>
              </a:rPr>
              <a:t>开环控制方式</a:t>
            </a:r>
            <a:r>
              <a:rPr lang="en-US" altLang="zh-CN" sz="2800" b="1" dirty="0">
                <a:solidFill>
                  <a:srgbClr val="C00000"/>
                </a:solidFill>
                <a:latin typeface="黑体" panose="02010609060101010101" pitchFamily="49" charset="-122"/>
                <a:ea typeface="黑体" panose="02010609060101010101" pitchFamily="49" charset="-122"/>
              </a:rPr>
              <a:t>(</a:t>
            </a:r>
            <a:r>
              <a:rPr lang="en-US" altLang="zh-CN" sz="2800" b="1" dirty="0">
                <a:solidFill>
                  <a:srgbClr val="C00000"/>
                </a:solidFill>
                <a:latin typeface="Times New Roman" panose="02020603050405020304" pitchFamily="18" charset="0"/>
                <a:ea typeface="黑体" panose="02010609060101010101" pitchFamily="49" charset="-122"/>
              </a:rPr>
              <a:t>open loop control</a:t>
            </a:r>
            <a:r>
              <a:rPr lang="en-US" altLang="zh-CN" sz="2800" b="1" dirty="0">
                <a:solidFill>
                  <a:srgbClr val="C00000"/>
                </a:solidFill>
                <a:latin typeface="黑体" panose="02010609060101010101" pitchFamily="49" charset="-122"/>
                <a:ea typeface="黑体" panose="02010609060101010101" pitchFamily="49" charset="-122"/>
              </a:rPr>
              <a:t>)</a:t>
            </a:r>
            <a:endParaRPr lang="en-US" altLang="zh-CN" sz="2800" b="1" dirty="0">
              <a:solidFill>
                <a:srgbClr val="C00000"/>
              </a:solidFill>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800" b="1" dirty="0">
                <a:latin typeface="楷体_GB2312" panose="02010609030101010101" pitchFamily="49" charset="-122"/>
                <a:ea typeface="楷体_GB2312" panose="02010609030101010101" pitchFamily="49" charset="-122"/>
              </a:rPr>
              <a:t>    </a:t>
            </a:r>
            <a:r>
              <a:rPr lang="zh-CN" altLang="en-US" sz="2400" b="1" dirty="0">
                <a:latin typeface="黑体" panose="02010609060101010101" pitchFamily="49" charset="-122"/>
                <a:ea typeface="黑体" panose="02010609060101010101" pitchFamily="49" charset="-122"/>
              </a:rPr>
              <a:t>指控制装置与被控对象之间只有顺向作用而没有反向联系的控制过程。</a:t>
            </a:r>
            <a:endParaRPr lang="zh-CN" altLang="en-US" sz="2400" b="1" dirty="0">
              <a:latin typeface="黑体" panose="02010609060101010101" pitchFamily="49" charset="-122"/>
              <a:ea typeface="黑体" panose="02010609060101010101" pitchFamily="49" charset="-122"/>
            </a:endParaRPr>
          </a:p>
          <a:p>
            <a:pPr marL="0" lvl="0" indent="0" eaLnBrk="1" hangingPunct="1">
              <a:spcBef>
                <a:spcPct val="0"/>
              </a:spcBef>
              <a:buFontTx/>
              <a:buNone/>
            </a:pPr>
            <a:endParaRPr lang="en-US" altLang="zh-CN" sz="2800" b="1" dirty="0">
              <a:latin typeface="楷体_GB2312" panose="02010609030101010101" pitchFamily="49" charset="-122"/>
              <a:ea typeface="楷体_GB2312" panose="02010609030101010101" pitchFamily="49" charset="-122"/>
            </a:endParaRPr>
          </a:p>
        </p:txBody>
      </p:sp>
      <p:graphicFrame>
        <p:nvGraphicFramePr>
          <p:cNvPr id="80900" name="Object 2"/>
          <p:cNvGraphicFramePr>
            <a:graphicFrameLocks noChangeAspect="1"/>
          </p:cNvGraphicFramePr>
          <p:nvPr/>
        </p:nvGraphicFramePr>
        <p:xfrm>
          <a:off x="214313" y="3714750"/>
          <a:ext cx="3971925" cy="2571750"/>
        </p:xfrm>
        <a:graphic>
          <a:graphicData uri="http://schemas.openxmlformats.org/presentationml/2006/ole">
            <mc:AlternateContent xmlns:mc="http://schemas.openxmlformats.org/markup-compatibility/2006">
              <mc:Choice xmlns:v="urn:schemas-microsoft-com:vml" Requires="v">
                <p:oleObj spid="_x0000_s3080" name="" r:id="rId1" imgW="7143115" imgH="4091940" progId="">
                  <p:embed/>
                </p:oleObj>
              </mc:Choice>
              <mc:Fallback>
                <p:oleObj name="" r:id="rId1" imgW="7143115" imgH="4091940" progId="">
                  <p:embed/>
                  <p:pic>
                    <p:nvPicPr>
                      <p:cNvPr id="0" name="图片 3079"/>
                      <p:cNvPicPr/>
                      <p:nvPr/>
                    </p:nvPicPr>
                    <p:blipFill>
                      <a:blip r:embed="rId2"/>
                      <a:stretch>
                        <a:fillRect/>
                      </a:stretch>
                    </p:blipFill>
                    <p:spPr>
                      <a:xfrm>
                        <a:off x="214313" y="3714750"/>
                        <a:ext cx="3971925" cy="2571750"/>
                      </a:xfrm>
                      <a:prstGeom prst="rect">
                        <a:avLst/>
                      </a:prstGeom>
                      <a:noFill/>
                      <a:ln w="38100">
                        <a:noFill/>
                        <a:miter/>
                      </a:ln>
                    </p:spPr>
                  </p:pic>
                </p:oleObj>
              </mc:Fallback>
            </mc:AlternateContent>
          </a:graphicData>
        </a:graphic>
      </p:graphicFrame>
      <p:grpSp>
        <p:nvGrpSpPr>
          <p:cNvPr id="80901" name="Group 28"/>
          <p:cNvGrpSpPr/>
          <p:nvPr/>
        </p:nvGrpSpPr>
        <p:grpSpPr>
          <a:xfrm>
            <a:off x="4500563" y="3714750"/>
            <a:ext cx="4429125" cy="2514600"/>
            <a:chOff x="2835" y="2340"/>
            <a:chExt cx="2790" cy="1584"/>
          </a:xfrm>
        </p:grpSpPr>
        <p:pic>
          <p:nvPicPr>
            <p:cNvPr id="6" name="Picture 3" descr="开环控制1"/>
            <p:cNvPicPr>
              <a:picLocks noChangeAspect="1" noChangeArrowheads="1"/>
            </p:cNvPicPr>
            <p:nvPr/>
          </p:nvPicPr>
          <p:blipFill>
            <a:blip r:embed="rId3"/>
            <a:srcRect/>
            <a:stretch>
              <a:fillRect/>
            </a:stretch>
          </p:blipFill>
          <p:spPr bwMode="auto">
            <a:xfrm>
              <a:off x="2835" y="2340"/>
              <a:ext cx="2790" cy="1584"/>
            </a:xfrm>
            <a:prstGeom prst="rect">
              <a:avLst/>
            </a:prstGeom>
            <a:noFill/>
            <a:ln>
              <a:noFill/>
            </a:ln>
            <a:effectLst>
              <a:outerShdw blurRad="63500" dist="38100" dir="10800000" algn="r" rotWithShape="0">
                <a:srgbClr val="000000">
                  <a:alpha val="39999"/>
                </a:srgbClr>
              </a:outerShdw>
            </a:effectLst>
          </p:spPr>
        </p:pic>
        <p:sp>
          <p:nvSpPr>
            <p:cNvPr id="80903" name="Text Box 21"/>
            <p:cNvSpPr txBox="1"/>
            <p:nvPr/>
          </p:nvSpPr>
          <p:spPr>
            <a:xfrm>
              <a:off x="2925" y="2750"/>
              <a:ext cx="499" cy="21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600" dirty="0">
                  <a:latin typeface="Times New Roman" panose="02020603050405020304" pitchFamily="18" charset="0"/>
                </a:rPr>
                <a:t>Input</a:t>
              </a:r>
              <a:endParaRPr lang="en-US" altLang="zh-CN" sz="1600" dirty="0">
                <a:latin typeface="Times New Roman" panose="02020603050405020304" pitchFamily="18" charset="0"/>
              </a:endParaRPr>
            </a:p>
          </p:txBody>
        </p:sp>
        <p:sp>
          <p:nvSpPr>
            <p:cNvPr id="80904" name="Text Box 22"/>
            <p:cNvSpPr txBox="1"/>
            <p:nvPr/>
          </p:nvSpPr>
          <p:spPr>
            <a:xfrm>
              <a:off x="3561" y="2840"/>
              <a:ext cx="408" cy="326"/>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400" dirty="0">
                  <a:latin typeface="Times New Roman" panose="02020603050405020304" pitchFamily="18" charset="0"/>
                </a:rPr>
                <a:t>controller</a:t>
              </a:r>
              <a:endParaRPr lang="en-US" altLang="zh-CN" sz="1400" dirty="0">
                <a:latin typeface="Times New Roman" panose="02020603050405020304" pitchFamily="18" charset="0"/>
              </a:endParaRPr>
            </a:p>
          </p:txBody>
        </p:sp>
        <p:sp>
          <p:nvSpPr>
            <p:cNvPr id="80905" name="Text Box 23"/>
            <p:cNvSpPr txBox="1"/>
            <p:nvPr/>
          </p:nvSpPr>
          <p:spPr>
            <a:xfrm>
              <a:off x="4014" y="2382"/>
              <a:ext cx="408" cy="594"/>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400" dirty="0">
                  <a:latin typeface="Arial" panose="020B0604020202020204" pitchFamily="34" charset="0"/>
                </a:rPr>
                <a:t>Controlling variable</a:t>
              </a:r>
              <a:endParaRPr lang="en-US" altLang="zh-CN" sz="1400" dirty="0">
                <a:latin typeface="Arial" panose="020B0604020202020204" pitchFamily="34" charset="0"/>
              </a:endParaRPr>
            </a:p>
          </p:txBody>
        </p:sp>
        <p:sp>
          <p:nvSpPr>
            <p:cNvPr id="80906" name="Text Box 24"/>
            <p:cNvSpPr txBox="1"/>
            <p:nvPr/>
          </p:nvSpPr>
          <p:spPr>
            <a:xfrm>
              <a:off x="4558" y="2840"/>
              <a:ext cx="499" cy="23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Times New Roman" panose="02020603050405020304" pitchFamily="18" charset="0"/>
                </a:rPr>
                <a:t>plant</a:t>
              </a:r>
              <a:endParaRPr lang="en-US" altLang="zh-CN" sz="1800" dirty="0">
                <a:latin typeface="Times New Roman" panose="02020603050405020304" pitchFamily="18" charset="0"/>
              </a:endParaRPr>
            </a:p>
          </p:txBody>
        </p:sp>
        <p:sp>
          <p:nvSpPr>
            <p:cNvPr id="80907" name="Text Box 25"/>
            <p:cNvSpPr txBox="1"/>
            <p:nvPr/>
          </p:nvSpPr>
          <p:spPr>
            <a:xfrm>
              <a:off x="4785" y="2341"/>
              <a:ext cx="680" cy="19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400" dirty="0">
                  <a:latin typeface="Times New Roman" panose="02020603050405020304" pitchFamily="18" charset="0"/>
                </a:rPr>
                <a:t>disturbance</a:t>
              </a:r>
              <a:endParaRPr lang="en-US" altLang="zh-CN" sz="1400" dirty="0">
                <a:latin typeface="Times New Roman" panose="02020603050405020304" pitchFamily="18" charset="0"/>
              </a:endParaRPr>
            </a:p>
          </p:txBody>
        </p:sp>
        <p:sp>
          <p:nvSpPr>
            <p:cNvPr id="80908" name="Text Box 26"/>
            <p:cNvSpPr txBox="1"/>
            <p:nvPr/>
          </p:nvSpPr>
          <p:spPr>
            <a:xfrm>
              <a:off x="5148" y="2750"/>
              <a:ext cx="454" cy="21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600" dirty="0">
                  <a:latin typeface="Times New Roman" panose="02020603050405020304" pitchFamily="18" charset="0"/>
                </a:rPr>
                <a:t>output</a:t>
              </a:r>
              <a:endParaRPr lang="en-US" altLang="zh-CN" sz="1600" dirty="0">
                <a:latin typeface="Times New Roman" panose="02020603050405020304" pitchFamily="18" charset="0"/>
              </a:endParaRPr>
            </a:p>
          </p:txBody>
        </p:sp>
        <p:sp>
          <p:nvSpPr>
            <p:cNvPr id="80909" name="Text Box 27"/>
            <p:cNvSpPr txBox="1"/>
            <p:nvPr/>
          </p:nvSpPr>
          <p:spPr>
            <a:xfrm>
              <a:off x="3288" y="3430"/>
              <a:ext cx="1905" cy="404"/>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dirty="0">
                  <a:solidFill>
                    <a:schemeClr val="hlink"/>
                  </a:solidFill>
                  <a:latin typeface="Arial" panose="020B0604020202020204" pitchFamily="34" charset="0"/>
                </a:rPr>
                <a:t>Block diagram of open loop control system</a:t>
              </a:r>
              <a:endParaRPr lang="en-US" altLang="zh-CN" sz="1800" dirty="0">
                <a:solidFill>
                  <a:schemeClr val="hlink"/>
                </a:solidFill>
                <a:latin typeface="Arial" panose="020B0604020202020204" pitchFamily="34" charset="0"/>
              </a:endParaRPr>
            </a:p>
          </p:txBody>
        </p:sp>
      </p:grpSp>
    </p:spTree>
  </p:cSld>
  <p:clrMapOvr>
    <a:masterClrMapping/>
  </p:clrMapOvr>
  <p:transition>
    <p:cover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标题 1"/>
          <p:cNvSpPr>
            <a:spLocks noGrp="1"/>
          </p:cNvSpPr>
          <p:nvPr>
            <p:ph type="title"/>
          </p:nvPr>
        </p:nvSpPr>
        <p:spPr>
          <a:xfrm>
            <a:off x="468313" y="260350"/>
            <a:ext cx="8229600" cy="1143000"/>
          </a:xfrm>
        </p:spPr>
        <p:txBody>
          <a:bodyPr vert="horz" wrap="square" lIns="91440" tIns="45720" rIns="91440" bIns="45720" anchor="ctr" anchorCtr="0"/>
          <a:p>
            <a:pPr eaLnBrk="1" hangingPunct="1"/>
            <a:r>
              <a:rPr lang="zh-CN" altLang="en-US" sz="2800" dirty="0">
                <a:solidFill>
                  <a:srgbClr val="C00000"/>
                </a:solidFill>
                <a:latin typeface="黑体" panose="02010609060101010101" pitchFamily="49" charset="-122"/>
                <a:ea typeface="黑体" panose="02010609060101010101" pitchFamily="49" charset="-122"/>
              </a:rPr>
              <a:t>自动控制的基本方式</a:t>
            </a:r>
            <a:r>
              <a:rPr lang="en-US" altLang="zh-CN" sz="2800" dirty="0">
                <a:solidFill>
                  <a:srgbClr val="C00000"/>
                </a:solidFill>
                <a:latin typeface="黑体" panose="02010609060101010101" pitchFamily="49" charset="-122"/>
                <a:ea typeface="黑体" panose="02010609060101010101" pitchFamily="49" charset="-122"/>
              </a:rPr>
              <a:t>(3)</a:t>
            </a:r>
            <a:endParaRPr lang="zh-CN" altLang="en-US" sz="2800" dirty="0">
              <a:solidFill>
                <a:srgbClr val="C00000"/>
              </a:solidFill>
              <a:latin typeface="黑体" panose="02010609060101010101" pitchFamily="49" charset="-122"/>
              <a:ea typeface="黑体" panose="02010609060101010101" pitchFamily="49" charset="-122"/>
            </a:endParaRPr>
          </a:p>
        </p:txBody>
      </p:sp>
      <p:pic>
        <p:nvPicPr>
          <p:cNvPr id="5" name="Picture 2" descr="开环控制2"/>
          <p:cNvPicPr>
            <a:picLocks noChangeAspect="1" noChangeArrowheads="1"/>
          </p:cNvPicPr>
          <p:nvPr/>
        </p:nvPicPr>
        <p:blipFill>
          <a:blip r:embed="rId1"/>
          <a:srcRect/>
          <a:stretch>
            <a:fillRect/>
          </a:stretch>
        </p:blipFill>
        <p:spPr bwMode="auto">
          <a:xfrm>
            <a:off x="4714875" y="2857500"/>
            <a:ext cx="4000500" cy="2714625"/>
          </a:xfrm>
          <a:prstGeom prst="rect">
            <a:avLst/>
          </a:prstGeom>
          <a:noFill/>
          <a:ln>
            <a:noFill/>
          </a:ln>
          <a:effectLst>
            <a:outerShdw blurRad="63500" dist="38100" dir="10800000" algn="r" rotWithShape="0">
              <a:srgbClr val="000000">
                <a:alpha val="39999"/>
              </a:srgbClr>
            </a:outerShdw>
          </a:effectLst>
        </p:spPr>
      </p:pic>
      <p:sp>
        <p:nvSpPr>
          <p:cNvPr id="81924" name="矩形 5"/>
          <p:cNvSpPr/>
          <p:nvPr/>
        </p:nvSpPr>
        <p:spPr>
          <a:xfrm>
            <a:off x="571500" y="1643063"/>
            <a:ext cx="6376988"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黑体" panose="02010609060101010101" pitchFamily="49" charset="-122"/>
                <a:ea typeface="黑体" panose="02010609060101010101" pitchFamily="49" charset="-122"/>
              </a:rPr>
              <a:t>(3)</a:t>
            </a:r>
            <a:r>
              <a:rPr lang="zh-CN" altLang="en-US" sz="2800" b="1" dirty="0">
                <a:solidFill>
                  <a:srgbClr val="C00000"/>
                </a:solidFill>
                <a:latin typeface="黑体" panose="02010609060101010101" pitchFamily="49" charset="-122"/>
                <a:ea typeface="黑体" panose="02010609060101010101" pitchFamily="49" charset="-122"/>
              </a:rPr>
              <a:t>顺馈控制方式</a:t>
            </a:r>
            <a:r>
              <a:rPr lang="en-US" altLang="zh-CN" sz="2800" b="1" dirty="0">
                <a:solidFill>
                  <a:srgbClr val="C00000"/>
                </a:solidFill>
                <a:latin typeface="黑体" panose="02010609060101010101" pitchFamily="49" charset="-122"/>
                <a:ea typeface="黑体" panose="02010609060101010101" pitchFamily="49" charset="-122"/>
              </a:rPr>
              <a:t>(</a:t>
            </a:r>
            <a:r>
              <a:rPr lang="en-US" altLang="zh-CN" sz="2800" b="1" dirty="0">
                <a:solidFill>
                  <a:srgbClr val="C00000"/>
                </a:solidFill>
                <a:latin typeface="Times New Roman" panose="02020603050405020304" pitchFamily="18" charset="0"/>
                <a:ea typeface="黑体" panose="02010609060101010101" pitchFamily="49" charset="-122"/>
              </a:rPr>
              <a:t>feed-forward control</a:t>
            </a:r>
            <a:r>
              <a:rPr lang="en-US" altLang="zh-CN" sz="2800" b="1" dirty="0">
                <a:solidFill>
                  <a:srgbClr val="C00000"/>
                </a:solidFill>
                <a:latin typeface="黑体" panose="02010609060101010101" pitchFamily="49" charset="-122"/>
                <a:ea typeface="黑体" panose="02010609060101010101" pitchFamily="49" charset="-122"/>
              </a:rPr>
              <a:t>)</a:t>
            </a:r>
            <a:endParaRPr lang="en-US" altLang="zh-CN" sz="2800" b="1" dirty="0">
              <a:solidFill>
                <a:srgbClr val="C00000"/>
              </a:solidFill>
              <a:latin typeface="黑体" panose="02010609060101010101" pitchFamily="49" charset="-122"/>
              <a:ea typeface="黑体" panose="02010609060101010101" pitchFamily="49" charset="-122"/>
            </a:endParaRPr>
          </a:p>
        </p:txBody>
      </p:sp>
      <p:graphicFrame>
        <p:nvGraphicFramePr>
          <p:cNvPr id="81925" name="Object 2"/>
          <p:cNvGraphicFramePr>
            <a:graphicFrameLocks noChangeAspect="1"/>
          </p:cNvGraphicFramePr>
          <p:nvPr/>
        </p:nvGraphicFramePr>
        <p:xfrm>
          <a:off x="285750" y="2857500"/>
          <a:ext cx="4071938" cy="2786063"/>
        </p:xfrm>
        <a:graphic>
          <a:graphicData uri="http://schemas.openxmlformats.org/presentationml/2006/ole">
            <mc:AlternateContent xmlns:mc="http://schemas.openxmlformats.org/markup-compatibility/2006">
              <mc:Choice xmlns:v="urn:schemas-microsoft-com:vml" Requires="v">
                <p:oleObj spid="_x0000_s3081" name="" r:id="rId2" imgW="6805930" imgH="3898900" progId="">
                  <p:embed/>
                </p:oleObj>
              </mc:Choice>
              <mc:Fallback>
                <p:oleObj name="" r:id="rId2" imgW="6805930" imgH="3898900" progId="">
                  <p:embed/>
                  <p:pic>
                    <p:nvPicPr>
                      <p:cNvPr id="0" name="图片 3080"/>
                      <p:cNvPicPr/>
                      <p:nvPr/>
                    </p:nvPicPr>
                    <p:blipFill>
                      <a:blip r:embed="rId3"/>
                      <a:stretch>
                        <a:fillRect/>
                      </a:stretch>
                    </p:blipFill>
                    <p:spPr>
                      <a:xfrm>
                        <a:off x="285750" y="2857500"/>
                        <a:ext cx="4071938" cy="2786063"/>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标题 1"/>
          <p:cNvSpPr>
            <a:spLocks noGrp="1"/>
          </p:cNvSpPr>
          <p:nvPr>
            <p:ph type="title"/>
          </p:nvPr>
        </p:nvSpPr>
        <p:spPr>
          <a:xfrm>
            <a:off x="1403350" y="260350"/>
            <a:ext cx="7258050" cy="1143000"/>
          </a:xfrm>
        </p:spPr>
        <p:txBody>
          <a:bodyPr vert="horz" wrap="square" lIns="91440" tIns="45720" rIns="91440" bIns="45720" anchor="ctr" anchorCtr="0"/>
          <a:p>
            <a:pPr eaLnBrk="1" hangingPunct="1"/>
            <a:r>
              <a:rPr lang="en-US" altLang="zh-CN" sz="3600" b="1" dirty="0">
                <a:solidFill>
                  <a:srgbClr val="C00000"/>
                </a:solidFill>
                <a:latin typeface="黑体" panose="02010609060101010101" pitchFamily="49" charset="-122"/>
                <a:ea typeface="黑体" panose="02010609060101010101" pitchFamily="49" charset="-122"/>
              </a:rPr>
              <a:t> </a:t>
            </a:r>
            <a:r>
              <a:rPr lang="en-US" altLang="zh-CN" sz="3600" b="1" dirty="0">
                <a:solidFill>
                  <a:srgbClr val="C00000"/>
                </a:solidFill>
                <a:latin typeface="Times New Roman" panose="02020603050405020304" pitchFamily="18" charset="0"/>
                <a:ea typeface="黑体" panose="02010609060101010101" pitchFamily="49" charset="-122"/>
              </a:rPr>
              <a:t>Classification of control system</a:t>
            </a:r>
            <a:r>
              <a:rPr lang="zh-CN" altLang="en-US" sz="3600" b="1" dirty="0">
                <a:solidFill>
                  <a:srgbClr val="C00000"/>
                </a:solidFill>
                <a:latin typeface="黑体" panose="02010609060101010101" pitchFamily="49" charset="-122"/>
                <a:ea typeface="黑体" panose="02010609060101010101" pitchFamily="49" charset="-122"/>
              </a:rPr>
              <a:t> </a:t>
            </a:r>
            <a:br>
              <a:rPr lang="zh-CN" altLang="en-US" sz="3600" b="1" dirty="0">
                <a:solidFill>
                  <a:srgbClr val="C00000"/>
                </a:solidFill>
                <a:latin typeface="黑体" panose="02010609060101010101" pitchFamily="49" charset="-122"/>
                <a:ea typeface="黑体" panose="02010609060101010101" pitchFamily="49" charset="-122"/>
              </a:rPr>
            </a:br>
            <a:r>
              <a:rPr lang="zh-CN" altLang="en-US" sz="3200" b="1" dirty="0">
                <a:latin typeface="黑体" panose="02010609060101010101" pitchFamily="49" charset="-122"/>
                <a:ea typeface="黑体" panose="02010609060101010101" pitchFamily="49" charset="-122"/>
              </a:rPr>
              <a:t>控制系统的分类</a:t>
            </a:r>
            <a:endParaRPr lang="zh-CN" altLang="en-US" sz="3200" b="1" dirty="0">
              <a:latin typeface="黑体" panose="02010609060101010101" pitchFamily="49" charset="-122"/>
              <a:ea typeface="黑体" panose="02010609060101010101" pitchFamily="49" charset="-122"/>
            </a:endParaRPr>
          </a:p>
        </p:txBody>
      </p:sp>
      <p:sp>
        <p:nvSpPr>
          <p:cNvPr id="83971" name="矩形 4"/>
          <p:cNvSpPr/>
          <p:nvPr/>
        </p:nvSpPr>
        <p:spPr>
          <a:xfrm>
            <a:off x="755650" y="1700213"/>
            <a:ext cx="8177213" cy="9461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Times New Roman" panose="02020603050405020304" pitchFamily="18" charset="0"/>
                <a:ea typeface="黑体" panose="02010609060101010101" pitchFamily="49" charset="-122"/>
              </a:rPr>
              <a:t>1) Constant value regulated system and Servo control  system </a:t>
            </a:r>
            <a:r>
              <a:rPr lang="zh-CN" altLang="en-US" sz="2400" dirty="0">
                <a:latin typeface="黑体" panose="02010609060101010101" pitchFamily="49" charset="-122"/>
                <a:ea typeface="黑体" panose="02010609060101010101" pitchFamily="49" charset="-122"/>
              </a:rPr>
              <a:t>恒值</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定值</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控制系统和随动控制系统</a:t>
            </a:r>
            <a:endParaRPr lang="zh-CN" altLang="en-US" sz="2400" dirty="0">
              <a:latin typeface="黑体" panose="02010609060101010101" pitchFamily="49" charset="-122"/>
              <a:ea typeface="黑体" panose="02010609060101010101" pitchFamily="49" charset="-122"/>
            </a:endParaRPr>
          </a:p>
        </p:txBody>
      </p:sp>
      <p:sp>
        <p:nvSpPr>
          <p:cNvPr id="83972" name="矩形 5"/>
          <p:cNvSpPr/>
          <p:nvPr/>
        </p:nvSpPr>
        <p:spPr>
          <a:xfrm>
            <a:off x="0" y="2781300"/>
            <a:ext cx="9144000" cy="22828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None/>
            </a:pPr>
            <a:r>
              <a:rPr lang="zh-CN" altLang="en-US" sz="2400" dirty="0">
                <a:latin typeface="黑体" panose="02010609060101010101" pitchFamily="49" charset="-122"/>
                <a:ea typeface="黑体" panose="02010609060101010101" pitchFamily="49" charset="-122"/>
              </a:rPr>
              <a:t>    恒值控制系统（或称自动调节系统</a:t>
            </a:r>
            <a:r>
              <a:rPr lang="en-US" altLang="zh-CN" sz="2400" dirty="0">
                <a:latin typeface="黑体" panose="02010609060101010101" pitchFamily="49" charset="-122"/>
                <a:cs typeface="Times New Roman" panose="02020603050405020304" pitchFamily="18" charset="0"/>
              </a:rPr>
              <a:t>(</a:t>
            </a:r>
            <a:r>
              <a:rPr lang="en-US" altLang="zh-CN" sz="2400" dirty="0">
                <a:solidFill>
                  <a:schemeClr val="hlink"/>
                </a:solidFill>
                <a:latin typeface="Times New Roman" panose="02020603050405020304" pitchFamily="18" charset="0"/>
                <a:cs typeface="Times New Roman" panose="02020603050405020304" pitchFamily="18" charset="0"/>
              </a:rPr>
              <a:t>regulator system</a:t>
            </a:r>
            <a:r>
              <a:rPr lang="en-US" altLang="zh-CN" sz="2400" dirty="0">
                <a:latin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rPr>
              <a:t>、自动镇定系统）的特点：</a:t>
            </a:r>
            <a:r>
              <a:rPr lang="zh-CN" altLang="en-US" sz="2400" dirty="0">
                <a:solidFill>
                  <a:srgbClr val="FF0000"/>
                </a:solidFill>
                <a:latin typeface="黑体" panose="02010609060101010101" pitchFamily="49" charset="-122"/>
                <a:ea typeface="黑体" panose="02010609060101010101" pitchFamily="49" charset="-122"/>
              </a:rPr>
              <a:t>输入信号是一个恒定的数值</a:t>
            </a:r>
            <a:r>
              <a:rPr lang="zh-CN" altLang="en-US" sz="2400" dirty="0">
                <a:latin typeface="黑体" panose="02010609060101010101" pitchFamily="49" charset="-122"/>
                <a:ea typeface="黑体" panose="02010609060101010101" pitchFamily="49" charset="-122"/>
              </a:rPr>
              <a:t>。工业生产中的恒温、恒压等自动控制系统都属于这一类型。</a:t>
            </a:r>
            <a:endParaRPr lang="zh-CN" altLang="en-US" sz="2400" dirty="0">
              <a:latin typeface="黑体" panose="02010609060101010101" pitchFamily="49" charset="-122"/>
              <a:ea typeface="黑体" panose="02010609060101010101" pitchFamily="49" charset="-122"/>
            </a:endParaRPr>
          </a:p>
          <a:p>
            <a:pPr marL="0" lvl="0" indent="0" algn="ctr" eaLnBrk="1" hangingPunct="1">
              <a:lnSpc>
                <a:spcPct val="150000"/>
              </a:lnSpc>
              <a:spcBef>
                <a:spcPct val="0"/>
              </a:spcBef>
              <a:buFont typeface="Wingdings" panose="05000000000000000000" pitchFamily="2" charset="2"/>
              <a:buNone/>
            </a:pPr>
            <a:r>
              <a:rPr lang="en-US" altLang="zh-CN" sz="2400" dirty="0">
                <a:solidFill>
                  <a:srgbClr val="FF3300"/>
                </a:solidFill>
                <a:latin typeface="Times New Roman" panose="02020603050405020304" pitchFamily="18" charset="0"/>
                <a:cs typeface="Times New Roman" panose="02020603050405020304" pitchFamily="18" charset="0"/>
              </a:rPr>
              <a:t>The output must be held as close as possible to a desired constant value.</a:t>
            </a:r>
            <a:endParaRPr lang="en-US" altLang="zh-CN" sz="2400" dirty="0">
              <a:solidFill>
                <a:srgbClr val="FF3300"/>
              </a:solidFill>
              <a:latin typeface="Times New Roman" panose="02020603050405020304" pitchFamily="18" charset="0"/>
              <a:ea typeface="Times New Roman" panose="02020603050405020304" pitchFamily="18" charset="0"/>
            </a:endParaRPr>
          </a:p>
        </p:txBody>
      </p:sp>
      <p:sp>
        <p:nvSpPr>
          <p:cNvPr id="83973" name="矩形 6"/>
          <p:cNvSpPr/>
          <p:nvPr/>
        </p:nvSpPr>
        <p:spPr>
          <a:xfrm>
            <a:off x="539750" y="5122863"/>
            <a:ext cx="8072438" cy="10969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dirty="0">
                <a:solidFill>
                  <a:srgbClr val="FF0000"/>
                </a:solidFill>
                <a:latin typeface="黑体" panose="02010609060101010101" pitchFamily="49" charset="-122"/>
                <a:ea typeface="黑体" panose="02010609060101010101" pitchFamily="49" charset="-122"/>
              </a:rPr>
              <a:t>    </a:t>
            </a:r>
            <a:r>
              <a:rPr lang="zh-CN" altLang="en-US" sz="2000" dirty="0">
                <a:solidFill>
                  <a:schemeClr val="hlink"/>
                </a:solidFill>
                <a:latin typeface="黑体" panose="02010609060101010101" pitchFamily="49" charset="-122"/>
                <a:ea typeface="黑体" panose="02010609060101010101" pitchFamily="49" charset="-122"/>
              </a:rPr>
              <a:t>恒值控制系统可看成输入等于常值的过程控制系统</a:t>
            </a:r>
            <a:r>
              <a:rPr lang="en-US" altLang="zh-CN" sz="2000" dirty="0">
                <a:solidFill>
                  <a:schemeClr val="hlink"/>
                </a:solidFill>
                <a:latin typeface="黑体" panose="02010609060101010101" pitchFamily="49" charset="-122"/>
                <a:cs typeface="Times New Roman" panose="02020603050405020304" pitchFamily="18" charset="0"/>
              </a:rPr>
              <a:t>,</a:t>
            </a:r>
            <a:r>
              <a:rPr lang="zh-CN" altLang="en-US" sz="2000" dirty="0">
                <a:solidFill>
                  <a:schemeClr val="hlink"/>
                </a:solidFill>
                <a:latin typeface="黑体" panose="02010609060101010101" pitchFamily="49" charset="-122"/>
                <a:ea typeface="黑体" panose="02010609060101010101" pitchFamily="49" charset="-122"/>
              </a:rPr>
              <a:t>系统反应的灵敏性</a:t>
            </a:r>
            <a:r>
              <a:rPr lang="en-US" altLang="zh-CN" sz="2000" dirty="0">
                <a:solidFill>
                  <a:schemeClr val="hlink"/>
                </a:solidFill>
                <a:latin typeface="黑体" panose="02010609060101010101" pitchFamily="49" charset="-122"/>
                <a:cs typeface="Times New Roman" panose="02020603050405020304" pitchFamily="18" charset="0"/>
              </a:rPr>
              <a:t>(</a:t>
            </a:r>
            <a:r>
              <a:rPr lang="zh-CN" altLang="en-US" sz="2000" dirty="0">
                <a:solidFill>
                  <a:schemeClr val="hlink"/>
                </a:solidFill>
                <a:latin typeface="黑体" panose="02010609060101010101" pitchFamily="49" charset="-122"/>
                <a:ea typeface="黑体" panose="02010609060101010101" pitchFamily="49" charset="-122"/>
              </a:rPr>
              <a:t>惯性</a:t>
            </a:r>
            <a:r>
              <a:rPr lang="en-US" altLang="zh-CN" sz="2000" dirty="0">
                <a:solidFill>
                  <a:schemeClr val="hlink"/>
                </a:solidFill>
                <a:latin typeface="黑体" panose="02010609060101010101" pitchFamily="49" charset="-122"/>
                <a:cs typeface="Times New Roman" panose="02020603050405020304" pitchFamily="18" charset="0"/>
              </a:rPr>
              <a:t>)</a:t>
            </a:r>
            <a:r>
              <a:rPr lang="zh-CN" altLang="en-US" sz="2000" dirty="0">
                <a:solidFill>
                  <a:schemeClr val="hlink"/>
                </a:solidFill>
                <a:latin typeface="黑体" panose="02010609060101010101" pitchFamily="49" charset="-122"/>
                <a:ea typeface="黑体" panose="02010609060101010101" pitchFamily="49" charset="-122"/>
              </a:rPr>
              <a:t>问题非主要矛盾，主要考察抗干扰的问题。</a:t>
            </a:r>
            <a:endParaRPr lang="zh-CN" altLang="en-US" sz="2000" dirty="0">
              <a:solidFill>
                <a:schemeClr val="hlink"/>
              </a:solidFill>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标题 1"/>
          <p:cNvSpPr>
            <a:spLocks noGrp="1"/>
          </p:cNvSpPr>
          <p:nvPr>
            <p:ph type="title"/>
          </p:nvPr>
        </p:nvSpPr>
        <p:spPr/>
        <p:txBody>
          <a:bodyPr vert="horz" wrap="square" lIns="91440" tIns="45720" rIns="91440" bIns="45720" anchor="ctr" anchorCtr="0"/>
          <a:p>
            <a:pPr eaLnBrk="1" hangingPunct="1"/>
            <a:r>
              <a:rPr lang="en-US" altLang="zh-CN" sz="3200" dirty="0">
                <a:solidFill>
                  <a:srgbClr val="C00000"/>
                </a:solidFill>
                <a:latin typeface="Times New Roman" panose="02020603050405020304" pitchFamily="18" charset="0"/>
              </a:rPr>
              <a:t>Servo control  system(</a:t>
            </a:r>
            <a:r>
              <a:rPr lang="zh-CN" altLang="en-US" sz="2000" dirty="0">
                <a:latin typeface="黑体" panose="02010609060101010101" pitchFamily="49" charset="-122"/>
                <a:ea typeface="黑体" panose="02010609060101010101" pitchFamily="49" charset="-122"/>
              </a:rPr>
              <a:t>随动控制系统</a:t>
            </a:r>
            <a:r>
              <a:rPr lang="en-US" altLang="zh-CN" sz="3200" dirty="0">
                <a:solidFill>
                  <a:srgbClr val="C00000"/>
                </a:solidFill>
                <a:latin typeface="Times New Roman" panose="02020603050405020304" pitchFamily="18" charset="0"/>
              </a:rPr>
              <a:t>)</a:t>
            </a:r>
            <a:endParaRPr lang="en-US" altLang="zh-CN" sz="3200" dirty="0">
              <a:solidFill>
                <a:srgbClr val="C00000"/>
              </a:solidFill>
              <a:latin typeface="Times New Roman" panose="02020603050405020304" pitchFamily="18" charset="0"/>
            </a:endParaRPr>
          </a:p>
        </p:txBody>
      </p:sp>
      <p:sp>
        <p:nvSpPr>
          <p:cNvPr id="84995" name="矩形 3"/>
          <p:cNvSpPr/>
          <p:nvPr/>
        </p:nvSpPr>
        <p:spPr>
          <a:xfrm>
            <a:off x="277813" y="3068638"/>
            <a:ext cx="8643937" cy="33305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dirty="0">
                <a:latin typeface="黑体" panose="02010609060101010101" pitchFamily="49" charset="-122"/>
                <a:ea typeface="黑体" panose="02010609060101010101" pitchFamily="49" charset="-122"/>
              </a:rPr>
              <a:t>    系统的输入量</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控制量</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是预先未知的随时间任意变化的函数，要求被控量以尽可能小的误差跟随控制量的变化，故又称为</a:t>
            </a:r>
            <a:r>
              <a:rPr lang="zh-CN" altLang="en-US" sz="2400" dirty="0">
                <a:solidFill>
                  <a:schemeClr val="accent2"/>
                </a:solidFill>
                <a:latin typeface="黑体" panose="02010609060101010101" pitchFamily="49" charset="-122"/>
                <a:ea typeface="黑体" panose="02010609060101010101" pitchFamily="49" charset="-122"/>
              </a:rPr>
              <a:t>跟随系统</a:t>
            </a:r>
            <a:r>
              <a:rPr lang="zh-CN" altLang="en-US" sz="2400" dirty="0">
                <a:latin typeface="黑体" panose="02010609060101010101" pitchFamily="49" charset="-122"/>
                <a:ea typeface="黑体" panose="02010609060101010101" pitchFamily="49" charset="-122"/>
              </a:rPr>
              <a:t>。在随动系统中。扰动的影响是次要的，系统分析、设计的重点是研究被控量跟随的快速性和准确性，系统灵敏性成为主要矛盾。</a:t>
            </a:r>
            <a:endParaRPr lang="zh-CN" altLang="en-US" sz="24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84996" name="Text Box 6"/>
          <p:cNvSpPr txBox="1"/>
          <p:nvPr/>
        </p:nvSpPr>
        <p:spPr>
          <a:xfrm>
            <a:off x="250825" y="1844675"/>
            <a:ext cx="8569325" cy="9461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 typeface="Wingdings" panose="05000000000000000000" pitchFamily="2" charset="2"/>
              <a:buChar char="Ø"/>
            </a:pPr>
            <a:r>
              <a:rPr lang="en-US" altLang="zh-CN" sz="2800" dirty="0">
                <a:solidFill>
                  <a:schemeClr val="hlink"/>
                </a:solidFill>
                <a:latin typeface="Times New Roman" panose="02020603050405020304" pitchFamily="18" charset="0"/>
              </a:rPr>
              <a:t>The input varies and the output must be made to follow as closely as possible.</a:t>
            </a:r>
            <a:endParaRPr lang="en-US" altLang="zh-CN" sz="2800" dirty="0">
              <a:solidFill>
                <a:schemeClr val="hlink"/>
              </a:solidFill>
              <a:latin typeface="Times New Roman" panose="02020603050405020304" pitchFamily="18" charset="0"/>
            </a:endParaRPr>
          </a:p>
        </p:txBody>
      </p:sp>
    </p:spTree>
  </p:cSld>
  <p:clrMapOvr>
    <a:masterClrMapping/>
  </p:clrMapOvr>
  <p:transition>
    <p:cover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6" descr="投石车"/>
          <p:cNvPicPr>
            <a:picLocks noChangeAspect="1"/>
          </p:cNvPicPr>
          <p:nvPr/>
        </p:nvPicPr>
        <p:blipFill>
          <a:blip r:embed="rId1"/>
          <a:stretch>
            <a:fillRect/>
          </a:stretch>
        </p:blipFill>
        <p:spPr>
          <a:xfrm>
            <a:off x="107950" y="1773238"/>
            <a:ext cx="4457700" cy="3343275"/>
          </a:xfrm>
          <a:prstGeom prst="rect">
            <a:avLst/>
          </a:prstGeom>
          <a:noFill/>
          <a:ln w="9525">
            <a:noFill/>
          </a:ln>
        </p:spPr>
      </p:pic>
      <p:pic>
        <p:nvPicPr>
          <p:cNvPr id="9219" name="Picture 7" descr="洲际导弹"/>
          <p:cNvPicPr>
            <a:picLocks noChangeAspect="1"/>
          </p:cNvPicPr>
          <p:nvPr/>
        </p:nvPicPr>
        <p:blipFill>
          <a:blip r:embed="rId2"/>
          <a:stretch>
            <a:fillRect/>
          </a:stretch>
        </p:blipFill>
        <p:spPr>
          <a:xfrm>
            <a:off x="4716463" y="3716338"/>
            <a:ext cx="4237037" cy="2890837"/>
          </a:xfrm>
          <a:prstGeom prst="rect">
            <a:avLst/>
          </a:prstGeom>
          <a:noFill/>
          <a:ln w="9525">
            <a:noFill/>
          </a:ln>
        </p:spPr>
      </p:pic>
      <p:sp>
        <p:nvSpPr>
          <p:cNvPr id="9220" name="Rectangle 2"/>
          <p:cNvSpPr>
            <a:spLocks noGrp="1"/>
          </p:cNvSpPr>
          <p:nvPr>
            <p:ph type="title"/>
          </p:nvPr>
        </p:nvSpPr>
        <p:spPr>
          <a:xfrm>
            <a:off x="0" y="274638"/>
            <a:ext cx="9144000" cy="1143000"/>
          </a:xfrm>
        </p:spPr>
        <p:txBody>
          <a:bodyPr vert="horz" wrap="square" lIns="91440" tIns="45720" rIns="91440" bIns="45720" anchor="ctr" anchorCtr="0"/>
          <a:p>
            <a:pPr eaLnBrk="1" hangingPunct="1"/>
            <a:r>
              <a:rPr lang="zh-CN" altLang="en-US" b="1" dirty="0">
                <a:latin typeface="方正魏碑_GBK" panose="02000000000000000000" charset="-122"/>
                <a:ea typeface="方正魏碑_GBK" panose="02000000000000000000" charset="-122"/>
              </a:rPr>
              <a:t>改变我们的生活</a:t>
            </a:r>
            <a:endParaRPr lang="zh-CN" altLang="en-US" b="1" dirty="0">
              <a:latin typeface="方正魏碑_GBK" panose="02000000000000000000" charset="-122"/>
              <a:ea typeface="方正魏碑_GBK" panose="02000000000000000000" charset="-122"/>
            </a:endParaRPr>
          </a:p>
        </p:txBody>
      </p:sp>
    </p:spTree>
  </p:cSld>
  <p:clrMapOvr>
    <a:masterClrMapping/>
  </p:clrMapOvr>
  <p:transition>
    <p:cover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矩形 3"/>
          <p:cNvSpPr/>
          <p:nvPr/>
        </p:nvSpPr>
        <p:spPr>
          <a:xfrm>
            <a:off x="1690688" y="500063"/>
            <a:ext cx="5849937" cy="944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dirty="0">
                <a:solidFill>
                  <a:srgbClr val="C00000"/>
                </a:solidFill>
                <a:latin typeface="Times New Roman" panose="02020603050405020304" pitchFamily="18" charset="0"/>
                <a:ea typeface="黑体" panose="02010609060101010101" pitchFamily="49" charset="-122"/>
              </a:rPr>
              <a:t>(2)Linear/nonlinear control system</a:t>
            </a:r>
            <a:endParaRPr lang="en-US" altLang="zh-CN" dirty="0">
              <a:solidFill>
                <a:srgbClr val="C00000"/>
              </a:solidFill>
              <a:latin typeface="Times New Roman" panose="02020603050405020304" pitchFamily="18" charset="0"/>
              <a:ea typeface="黑体" panose="02010609060101010101" pitchFamily="49" charset="-122"/>
            </a:endParaRPr>
          </a:p>
          <a:p>
            <a:pPr marL="0" lvl="0" indent="0" algn="ctr" eaLnBrk="1" hangingPunct="1">
              <a:spcBef>
                <a:spcPct val="0"/>
              </a:spcBef>
              <a:buFontTx/>
              <a:buNone/>
            </a:pPr>
            <a:r>
              <a:rPr lang="zh-CN" altLang="en-US" sz="2400" dirty="0">
                <a:latin typeface="黑体" panose="02010609060101010101" pitchFamily="49" charset="-122"/>
                <a:ea typeface="黑体" panose="02010609060101010101" pitchFamily="49" charset="-122"/>
              </a:rPr>
              <a:t>线性控制系统和非线性控制系统</a:t>
            </a:r>
            <a:endParaRPr lang="zh-CN" altLang="en-US" sz="2400" dirty="0">
              <a:latin typeface="黑体" panose="02010609060101010101" pitchFamily="49" charset="-122"/>
              <a:ea typeface="黑体" panose="02010609060101010101" pitchFamily="49" charset="-122"/>
            </a:endParaRPr>
          </a:p>
        </p:txBody>
      </p:sp>
      <p:sp>
        <p:nvSpPr>
          <p:cNvPr id="35843" name="Text Box 6"/>
          <p:cNvSpPr txBox="1"/>
          <p:nvPr/>
        </p:nvSpPr>
        <p:spPr>
          <a:xfrm>
            <a:off x="357188" y="1797050"/>
            <a:ext cx="8429625" cy="3940175"/>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eaLnBrk="1" hangingPunct="1">
              <a:lnSpc>
                <a:spcPct val="150000"/>
              </a:lnSpc>
              <a:spcBef>
                <a:spcPct val="0"/>
              </a:spcBef>
              <a:buFontTx/>
              <a:buNone/>
            </a:pPr>
            <a:r>
              <a:rPr lang="en-US" altLang="zh-CN" sz="2800" dirty="0">
                <a:solidFill>
                  <a:srgbClr val="FF0000"/>
                </a:solidFill>
                <a:latin typeface="Times New Roman" panose="02020603050405020304" pitchFamily="18" charset="0"/>
                <a:ea typeface="黑体" panose="02010609060101010101" pitchFamily="49" charset="-122"/>
              </a:rPr>
              <a:t>Linear system</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线性系统</a:t>
            </a:r>
            <a:r>
              <a:rPr lang="en-US" altLang="zh-CN" sz="2800" dirty="0">
                <a:solidFill>
                  <a:srgbClr val="FF0000"/>
                </a:solidFill>
                <a:latin typeface="黑体" panose="02010609060101010101" pitchFamily="49" charset="-122"/>
                <a:ea typeface="黑体" panose="02010609060101010101" pitchFamily="49" charset="-122"/>
              </a:rPr>
              <a:t>)</a:t>
            </a:r>
            <a:endParaRPr lang="en-US" altLang="zh-CN" sz="2800" dirty="0">
              <a:solidFill>
                <a:srgbClr val="FF0000"/>
              </a:solidFill>
              <a:latin typeface="黑体" panose="02010609060101010101" pitchFamily="49" charset="-122"/>
              <a:ea typeface="黑体" panose="02010609060101010101" pitchFamily="49" charset="-122"/>
            </a:endParaRPr>
          </a:p>
          <a:p>
            <a:pPr marL="342900" lvl="0" indent="-342900" eaLnBrk="1" hangingPunct="1">
              <a:lnSpc>
                <a:spcPct val="150000"/>
              </a:lnSpc>
              <a:spcBef>
                <a:spcPct val="0"/>
              </a:spcBef>
              <a:buFontTx/>
              <a:buNone/>
            </a:pPr>
            <a:r>
              <a:rPr lang="zh-CN" altLang="en-US" sz="2800" dirty="0">
                <a:latin typeface="黑体" panose="02010609060101010101" pitchFamily="49" charset="-122"/>
                <a:ea typeface="黑体" panose="02010609060101010101" pitchFamily="49" charset="-122"/>
              </a:rPr>
              <a:t>       组成系统的全部元件都是线性元件，它们的输入</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输出的静态特性均为线性，这类系统的运动可由常系数的微分方程或差分方程</a:t>
            </a:r>
            <a:r>
              <a:rPr lang="en-US" altLang="zh-CN" sz="2800" dirty="0">
                <a:latin typeface="黑体" panose="02010609060101010101" pitchFamily="49" charset="-122"/>
                <a:ea typeface="黑体" panose="02010609060101010101" pitchFamily="49" charset="-122"/>
              </a:rPr>
              <a:t>(</a:t>
            </a:r>
            <a:r>
              <a:rPr lang="en-US" altLang="zh-CN" sz="2800" dirty="0">
                <a:solidFill>
                  <a:schemeClr val="hlink"/>
                </a:solidFill>
                <a:latin typeface="Times New Roman" panose="02020603050405020304" pitchFamily="18" charset="0"/>
                <a:ea typeface="黑体" panose="02010609060101010101" pitchFamily="49" charset="-122"/>
              </a:rPr>
              <a:t>differential equation</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来描述。</a:t>
            </a:r>
            <a:endParaRPr lang="en-US" altLang="zh-CN" sz="2800" dirty="0">
              <a:latin typeface="黑体" panose="02010609060101010101" pitchFamily="49" charset="-122"/>
              <a:ea typeface="黑体" panose="02010609060101010101" pitchFamily="49" charset="-122"/>
            </a:endParaRPr>
          </a:p>
          <a:p>
            <a:pPr marL="342900" lvl="0" indent="-342900" eaLnBrk="1" hangingPunct="1">
              <a:lnSpc>
                <a:spcPct val="150000"/>
              </a:lnSpc>
              <a:spcBef>
                <a:spcPct val="0"/>
              </a:spcBef>
              <a:buFontTx/>
              <a:buNone/>
            </a:pPr>
            <a:r>
              <a:rPr lang="en-US" altLang="zh-CN" sz="2800" dirty="0">
                <a:solidFill>
                  <a:srgbClr val="FF0000"/>
                </a:solidFill>
                <a:latin typeface="黑体" panose="02010609060101010101" pitchFamily="49" charset="-122"/>
                <a:ea typeface="黑体" panose="02010609060101010101" pitchFamily="49" charset="-122"/>
              </a:rPr>
              <a:t>    </a:t>
            </a:r>
            <a:r>
              <a:rPr lang="en-US" altLang="zh-CN" sz="2800" dirty="0">
                <a:solidFill>
                  <a:schemeClr val="hlink"/>
                </a:solidFill>
                <a:latin typeface="Times New Roman" panose="02020603050405020304" pitchFamily="18" charset="0"/>
                <a:ea typeface="黑体" panose="02010609060101010101" pitchFamily="49" charset="-122"/>
              </a:rPr>
              <a:t>Additive</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叠加性质</a:t>
            </a:r>
            <a:r>
              <a:rPr lang="en-US" altLang="zh-CN" sz="2800" dirty="0">
                <a:latin typeface="黑体" panose="02010609060101010101" pitchFamily="49" charset="-122"/>
                <a:ea typeface="黑体" panose="02010609060101010101" pitchFamily="49" charset="-122"/>
              </a:rPr>
              <a:t>)</a:t>
            </a:r>
            <a:r>
              <a:rPr lang="en-US" altLang="zh-CN" sz="2800" dirty="0">
                <a:solidFill>
                  <a:srgbClr val="FF0000"/>
                </a:solidFill>
                <a:latin typeface="黑体" panose="02010609060101010101" pitchFamily="49" charset="-122"/>
                <a:ea typeface="黑体" panose="02010609060101010101" pitchFamily="49" charset="-122"/>
              </a:rPr>
              <a:t> </a:t>
            </a:r>
            <a:r>
              <a:rPr lang="en-US" altLang="zh-CN" sz="2800" dirty="0">
                <a:solidFill>
                  <a:schemeClr val="hlink"/>
                </a:solidFill>
                <a:latin typeface="Times New Roman" panose="02020603050405020304" pitchFamily="18" charset="0"/>
                <a:ea typeface="黑体" panose="02010609060101010101" pitchFamily="49" charset="-122"/>
              </a:rPr>
              <a:t>Homogeneous</a:t>
            </a:r>
            <a:r>
              <a:rPr lang="zh-CN" altLang="en-US" sz="2800" dirty="0">
                <a:latin typeface="黑体" panose="02010609060101010101" pitchFamily="49" charset="-122"/>
                <a:ea typeface="黑体" panose="02010609060101010101" pitchFamily="49" charset="-122"/>
              </a:rPr>
              <a:t>齐次性</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比例</a:t>
            </a: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843">
                                            <p:txEl>
                                              <p:charRg st="111" end="149"/>
                                            </p:txEl>
                                          </p:spTgt>
                                        </p:tgtEl>
                                        <p:attrNameLst>
                                          <p:attrName>style.visibility</p:attrName>
                                        </p:attrNameLst>
                                      </p:cBhvr>
                                      <p:to>
                                        <p:strVal val="visible"/>
                                      </p:to>
                                    </p:set>
                                    <p:animEffect transition="in" filter="dissolve">
                                      <p:cBhvr>
                                        <p:cTn id="7" dur="500"/>
                                        <p:tgtEl>
                                          <p:spTgt spid="35843">
                                            <p:txEl>
                                              <p:charRg st="111" end="1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矩形 5"/>
          <p:cNvSpPr/>
          <p:nvPr/>
        </p:nvSpPr>
        <p:spPr>
          <a:xfrm>
            <a:off x="428625" y="1814513"/>
            <a:ext cx="8429625" cy="2400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如果一个系统具有下列性质：</a:t>
            </a:r>
            <a:endParaRPr lang="zh-CN" altLang="en-US" sz="20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(1) </a:t>
            </a:r>
            <a:r>
              <a:rPr lang="zh-CN" altLang="en-US" sz="2000" dirty="0">
                <a:latin typeface="黑体" panose="02010609060101010101" pitchFamily="49" charset="-122"/>
                <a:ea typeface="黑体" panose="02010609060101010101" pitchFamily="49" charset="-122"/>
              </a:rPr>
              <a:t>输入</a:t>
            </a:r>
            <a:r>
              <a:rPr lang="en-US" altLang="zh-CN" sz="2000" dirty="0">
                <a:latin typeface="黑体" panose="02010609060101010101" pitchFamily="49" charset="-122"/>
                <a:ea typeface="黑体" panose="02010609060101010101" pitchFamily="49" charset="-122"/>
              </a:rPr>
              <a:t>x</a:t>
            </a:r>
            <a:r>
              <a:rPr lang="en-US" altLang="zh-CN" sz="2000" baseline="-25000" dirty="0">
                <a:latin typeface="黑体" panose="02010609060101010101" pitchFamily="49" charset="-122"/>
                <a:ea typeface="黑体" panose="02010609060101010101" pitchFamily="49" charset="-122"/>
              </a:rPr>
              <a:t>1</a:t>
            </a:r>
            <a:r>
              <a:rPr lang="en-US" altLang="zh-CN" sz="2000" dirty="0">
                <a:latin typeface="黑体" panose="02010609060101010101" pitchFamily="49" charset="-122"/>
                <a:ea typeface="黑体" panose="02010609060101010101" pitchFamily="49" charset="-122"/>
              </a:rPr>
              <a:t>(t)</a:t>
            </a:r>
            <a:r>
              <a:rPr lang="zh-CN" altLang="en-US" sz="2000" dirty="0">
                <a:latin typeface="黑体" panose="02010609060101010101" pitchFamily="49" charset="-122"/>
                <a:ea typeface="黑体" panose="02010609060101010101" pitchFamily="49" charset="-122"/>
              </a:rPr>
              <a:t>产生输出 </a:t>
            </a:r>
            <a:r>
              <a:rPr lang="en-US" altLang="zh-CN" sz="2000" dirty="0">
                <a:latin typeface="黑体" panose="02010609060101010101" pitchFamily="49" charset="-122"/>
                <a:ea typeface="黑体" panose="02010609060101010101" pitchFamily="49" charset="-122"/>
              </a:rPr>
              <a:t>y</a:t>
            </a:r>
            <a:r>
              <a:rPr lang="en-US" altLang="zh-CN" sz="2000" baseline="-25000" dirty="0">
                <a:latin typeface="黑体" panose="02010609060101010101" pitchFamily="49" charset="-122"/>
                <a:ea typeface="黑体" panose="02010609060101010101" pitchFamily="49" charset="-122"/>
              </a:rPr>
              <a:t>1</a:t>
            </a:r>
            <a:r>
              <a:rPr lang="en-US" altLang="zh-CN" sz="2000" dirty="0">
                <a:latin typeface="黑体" panose="02010609060101010101" pitchFamily="49" charset="-122"/>
                <a:ea typeface="黑体" panose="02010609060101010101" pitchFamily="49" charset="-122"/>
              </a:rPr>
              <a:t>(t)</a:t>
            </a: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(2) </a:t>
            </a:r>
            <a:r>
              <a:rPr lang="zh-CN" altLang="en-US" sz="2000" dirty="0">
                <a:latin typeface="黑体" panose="02010609060101010101" pitchFamily="49" charset="-122"/>
                <a:ea typeface="黑体" panose="02010609060101010101" pitchFamily="49" charset="-122"/>
              </a:rPr>
              <a:t>输入</a:t>
            </a:r>
            <a:r>
              <a:rPr lang="en-US" altLang="zh-CN" sz="2000" dirty="0">
                <a:latin typeface="黑体" panose="02010609060101010101" pitchFamily="49" charset="-122"/>
                <a:ea typeface="黑体" panose="02010609060101010101" pitchFamily="49" charset="-122"/>
              </a:rPr>
              <a:t>x</a:t>
            </a:r>
            <a:r>
              <a:rPr lang="en-US" altLang="zh-CN" sz="2000" baseline="-25000" dirty="0">
                <a:latin typeface="黑体" panose="02010609060101010101" pitchFamily="49" charset="-122"/>
                <a:ea typeface="黑体" panose="02010609060101010101" pitchFamily="49" charset="-122"/>
              </a:rPr>
              <a:t>2</a:t>
            </a:r>
            <a:r>
              <a:rPr lang="en-US" altLang="zh-CN" sz="2000" dirty="0">
                <a:latin typeface="黑体" panose="02010609060101010101" pitchFamily="49" charset="-122"/>
                <a:ea typeface="黑体" panose="02010609060101010101" pitchFamily="49" charset="-122"/>
              </a:rPr>
              <a:t>(t)</a:t>
            </a:r>
            <a:r>
              <a:rPr lang="zh-CN" altLang="en-US" sz="2000" dirty="0">
                <a:latin typeface="黑体" panose="02010609060101010101" pitchFamily="49" charset="-122"/>
                <a:ea typeface="黑体" panose="02010609060101010101" pitchFamily="49" charset="-122"/>
              </a:rPr>
              <a:t>产生输出</a:t>
            </a:r>
            <a:r>
              <a:rPr lang="en-US" altLang="zh-CN" sz="2000" dirty="0">
                <a:latin typeface="黑体" panose="02010609060101010101" pitchFamily="49" charset="-122"/>
                <a:ea typeface="黑体" panose="02010609060101010101" pitchFamily="49" charset="-122"/>
              </a:rPr>
              <a:t>y</a:t>
            </a:r>
            <a:r>
              <a:rPr lang="en-US" altLang="zh-CN" sz="2000" baseline="-25000" dirty="0">
                <a:latin typeface="黑体" panose="02010609060101010101" pitchFamily="49" charset="-122"/>
                <a:ea typeface="黑体" panose="02010609060101010101" pitchFamily="49" charset="-122"/>
              </a:rPr>
              <a:t>2</a:t>
            </a:r>
            <a:r>
              <a:rPr lang="en-US" altLang="zh-CN" sz="2000" dirty="0">
                <a:latin typeface="黑体" panose="02010609060101010101" pitchFamily="49" charset="-122"/>
                <a:ea typeface="黑体" panose="02010609060101010101" pitchFamily="49" charset="-122"/>
              </a:rPr>
              <a:t>(t) </a:t>
            </a:r>
            <a:r>
              <a:rPr lang="zh-CN" altLang="en-US"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(3) </a:t>
            </a:r>
            <a:r>
              <a:rPr lang="zh-CN" altLang="en-US" sz="2000" dirty="0">
                <a:latin typeface="黑体" panose="02010609060101010101" pitchFamily="49" charset="-122"/>
                <a:ea typeface="黑体" panose="02010609060101010101" pitchFamily="49" charset="-122"/>
              </a:rPr>
              <a:t>输入</a:t>
            </a:r>
            <a:r>
              <a:rPr lang="en-US" altLang="zh-CN" sz="2000" dirty="0">
                <a:latin typeface="黑体" panose="02010609060101010101" pitchFamily="49" charset="-122"/>
                <a:ea typeface="黑体" panose="02010609060101010101" pitchFamily="49" charset="-122"/>
              </a:rPr>
              <a:t>c</a:t>
            </a:r>
            <a:r>
              <a:rPr lang="en-US" altLang="zh-CN" sz="2000" baseline="-25000" dirty="0">
                <a:latin typeface="黑体" panose="02010609060101010101" pitchFamily="49" charset="-122"/>
                <a:ea typeface="黑体" panose="02010609060101010101" pitchFamily="49" charset="-122"/>
              </a:rPr>
              <a:t>1</a:t>
            </a:r>
            <a:r>
              <a:rPr lang="en-US" altLang="zh-CN" sz="2000" dirty="0">
                <a:latin typeface="黑体" panose="02010609060101010101" pitchFamily="49" charset="-122"/>
                <a:ea typeface="黑体" panose="02010609060101010101" pitchFamily="49" charset="-122"/>
              </a:rPr>
              <a:t>x</a:t>
            </a:r>
            <a:r>
              <a:rPr lang="en-US" altLang="zh-CN" sz="2000" baseline="-25000" dirty="0">
                <a:latin typeface="黑体" panose="02010609060101010101" pitchFamily="49" charset="-122"/>
                <a:ea typeface="黑体" panose="02010609060101010101" pitchFamily="49" charset="-122"/>
              </a:rPr>
              <a:t>1</a:t>
            </a:r>
            <a:r>
              <a:rPr lang="en-US" altLang="zh-CN" sz="2000" dirty="0">
                <a:latin typeface="黑体" panose="02010609060101010101" pitchFamily="49" charset="-122"/>
                <a:ea typeface="黑体" panose="02010609060101010101" pitchFamily="49" charset="-122"/>
              </a:rPr>
              <a:t>(t)+c</a:t>
            </a:r>
            <a:r>
              <a:rPr lang="en-US" altLang="zh-CN" sz="2000" baseline="-25000" dirty="0">
                <a:latin typeface="黑体" panose="02010609060101010101" pitchFamily="49" charset="-122"/>
                <a:ea typeface="黑体" panose="02010609060101010101" pitchFamily="49" charset="-122"/>
              </a:rPr>
              <a:t>2</a:t>
            </a:r>
            <a:r>
              <a:rPr lang="en-US" altLang="zh-CN" sz="2000" dirty="0">
                <a:latin typeface="黑体" panose="02010609060101010101" pitchFamily="49" charset="-122"/>
                <a:ea typeface="黑体" panose="02010609060101010101" pitchFamily="49" charset="-122"/>
              </a:rPr>
              <a:t>x</a:t>
            </a:r>
            <a:r>
              <a:rPr lang="en-US" altLang="zh-CN" sz="2000" baseline="-25000" dirty="0">
                <a:latin typeface="黑体" panose="02010609060101010101" pitchFamily="49" charset="-122"/>
                <a:ea typeface="黑体" panose="02010609060101010101" pitchFamily="49" charset="-122"/>
              </a:rPr>
              <a:t>2</a:t>
            </a:r>
            <a:r>
              <a:rPr lang="en-US" altLang="zh-CN" sz="2000" dirty="0">
                <a:latin typeface="黑体" panose="02010609060101010101" pitchFamily="49" charset="-122"/>
                <a:ea typeface="黑体" panose="02010609060101010101" pitchFamily="49" charset="-122"/>
              </a:rPr>
              <a:t>(t)</a:t>
            </a:r>
            <a:r>
              <a:rPr lang="zh-CN" altLang="en-US" sz="2000" dirty="0">
                <a:latin typeface="黑体" panose="02010609060101010101" pitchFamily="49" charset="-122"/>
                <a:ea typeface="黑体" panose="02010609060101010101" pitchFamily="49" charset="-122"/>
              </a:rPr>
              <a:t>产生输出</a:t>
            </a:r>
            <a:r>
              <a:rPr lang="en-US" altLang="zh-CN" sz="2000" dirty="0">
                <a:latin typeface="黑体" panose="02010609060101010101" pitchFamily="49" charset="-122"/>
                <a:ea typeface="黑体" panose="02010609060101010101" pitchFamily="49" charset="-122"/>
              </a:rPr>
              <a:t>c</a:t>
            </a:r>
            <a:r>
              <a:rPr lang="en-US" altLang="zh-CN" sz="2000" baseline="-25000" dirty="0">
                <a:latin typeface="黑体" panose="02010609060101010101" pitchFamily="49" charset="-122"/>
                <a:ea typeface="黑体" panose="02010609060101010101" pitchFamily="49" charset="-122"/>
              </a:rPr>
              <a:t>1</a:t>
            </a:r>
            <a:r>
              <a:rPr lang="en-US" altLang="zh-CN" sz="2000" dirty="0">
                <a:latin typeface="黑体" panose="02010609060101010101" pitchFamily="49" charset="-122"/>
                <a:ea typeface="黑体" panose="02010609060101010101" pitchFamily="49" charset="-122"/>
              </a:rPr>
              <a:t>y</a:t>
            </a:r>
            <a:r>
              <a:rPr lang="en-US" altLang="zh-CN" sz="2000" baseline="-25000" dirty="0">
                <a:latin typeface="黑体" panose="02010609060101010101" pitchFamily="49" charset="-122"/>
                <a:ea typeface="黑体" panose="02010609060101010101" pitchFamily="49" charset="-122"/>
              </a:rPr>
              <a:t>1</a:t>
            </a:r>
            <a:r>
              <a:rPr lang="en-US" altLang="zh-CN" sz="2000" dirty="0">
                <a:latin typeface="黑体" panose="02010609060101010101" pitchFamily="49" charset="-122"/>
                <a:ea typeface="黑体" panose="02010609060101010101" pitchFamily="49" charset="-122"/>
              </a:rPr>
              <a:t>(t)+c</a:t>
            </a:r>
            <a:r>
              <a:rPr lang="en-US" altLang="zh-CN" sz="2000" baseline="-25000" dirty="0">
                <a:latin typeface="黑体" panose="02010609060101010101" pitchFamily="49" charset="-122"/>
                <a:ea typeface="黑体" panose="02010609060101010101" pitchFamily="49" charset="-122"/>
              </a:rPr>
              <a:t>2</a:t>
            </a:r>
            <a:r>
              <a:rPr lang="en-US" altLang="zh-CN" sz="2000" dirty="0">
                <a:latin typeface="黑体" panose="02010609060101010101" pitchFamily="49" charset="-122"/>
                <a:ea typeface="黑体" panose="02010609060101010101" pitchFamily="49" charset="-122"/>
              </a:rPr>
              <a:t>y</a:t>
            </a:r>
            <a:r>
              <a:rPr lang="en-US" altLang="zh-CN" sz="2000" baseline="-25000" dirty="0">
                <a:latin typeface="黑体" panose="02010609060101010101" pitchFamily="49" charset="-122"/>
                <a:ea typeface="黑体" panose="02010609060101010101" pitchFamily="49" charset="-122"/>
              </a:rPr>
              <a:t>2</a:t>
            </a:r>
            <a:r>
              <a:rPr lang="en-US" altLang="zh-CN" sz="2000" dirty="0">
                <a:latin typeface="黑体" panose="02010609060101010101" pitchFamily="49" charset="-122"/>
                <a:ea typeface="黑体" panose="02010609060101010101" pitchFamily="49" charset="-122"/>
              </a:rPr>
              <a:t>(t) </a:t>
            </a:r>
            <a:r>
              <a:rPr lang="zh-CN" altLang="en-US"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其中，</a:t>
            </a:r>
            <a:r>
              <a:rPr lang="en-US" altLang="zh-CN" sz="2000" dirty="0">
                <a:latin typeface="黑体" panose="02010609060101010101" pitchFamily="49" charset="-122"/>
                <a:ea typeface="黑体" panose="02010609060101010101" pitchFamily="49" charset="-122"/>
              </a:rPr>
              <a:t>x</a:t>
            </a:r>
            <a:r>
              <a:rPr lang="en-US" altLang="zh-CN" sz="2000" baseline="-25000" dirty="0">
                <a:latin typeface="黑体" panose="02010609060101010101" pitchFamily="49" charset="-122"/>
                <a:ea typeface="黑体" panose="02010609060101010101" pitchFamily="49" charset="-122"/>
              </a:rPr>
              <a:t>1</a:t>
            </a:r>
            <a:r>
              <a:rPr lang="en-US" altLang="zh-CN" sz="2000" dirty="0">
                <a:latin typeface="黑体" panose="02010609060101010101" pitchFamily="49" charset="-122"/>
                <a:ea typeface="黑体" panose="02010609060101010101" pitchFamily="49" charset="-122"/>
              </a:rPr>
              <a:t>(t) </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x</a:t>
            </a:r>
            <a:r>
              <a:rPr lang="en-US" altLang="zh-CN" sz="2000" baseline="-25000" dirty="0">
                <a:latin typeface="黑体" panose="02010609060101010101" pitchFamily="49" charset="-122"/>
                <a:ea typeface="黑体" panose="02010609060101010101" pitchFamily="49" charset="-122"/>
              </a:rPr>
              <a:t>2</a:t>
            </a:r>
            <a:r>
              <a:rPr lang="en-US" altLang="zh-CN" sz="2000" dirty="0">
                <a:latin typeface="黑体" panose="02010609060101010101" pitchFamily="49" charset="-122"/>
                <a:ea typeface="黑体" panose="02010609060101010101" pitchFamily="49" charset="-122"/>
              </a:rPr>
              <a:t>(t) </a:t>
            </a:r>
            <a:r>
              <a:rPr lang="zh-CN" altLang="en-US" sz="2000" dirty="0">
                <a:latin typeface="黑体" panose="02010609060101010101" pitchFamily="49" charset="-122"/>
                <a:ea typeface="黑体" panose="02010609060101010101" pitchFamily="49" charset="-122"/>
              </a:rPr>
              <a:t>是任意输入信号，</a:t>
            </a:r>
            <a:r>
              <a:rPr lang="en-US" altLang="zh-CN" sz="2000" dirty="0">
                <a:latin typeface="黑体" panose="02010609060101010101" pitchFamily="49" charset="-122"/>
                <a:ea typeface="黑体" panose="02010609060101010101" pitchFamily="49" charset="-122"/>
              </a:rPr>
              <a:t>c</a:t>
            </a:r>
            <a:r>
              <a:rPr lang="en-US" altLang="zh-CN" sz="2000" baseline="-25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c</a:t>
            </a:r>
            <a:r>
              <a:rPr lang="en-US" altLang="zh-CN" sz="2000" baseline="-25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是任意常数，则系统是线性系统。      </a:t>
            </a:r>
            <a:endParaRPr lang="zh-CN" altLang="en-US" sz="2000" dirty="0">
              <a:latin typeface="黑体" panose="02010609060101010101" pitchFamily="49" charset="-122"/>
              <a:ea typeface="黑体" panose="02010609060101010101" pitchFamily="49" charset="-122"/>
            </a:endParaRPr>
          </a:p>
        </p:txBody>
      </p:sp>
      <p:sp>
        <p:nvSpPr>
          <p:cNvPr id="88067" name="Rectangle 3"/>
          <p:cNvSpPr txBox="1"/>
          <p:nvPr/>
        </p:nvSpPr>
        <p:spPr>
          <a:xfrm>
            <a:off x="428625" y="4643438"/>
            <a:ext cx="8501063" cy="92868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algn="just" eaLnBrk="1" hangingPunct="1">
              <a:lnSpc>
                <a:spcPct val="150000"/>
              </a:lnSpc>
              <a:buFont typeface="Wingdings" panose="05000000000000000000" pitchFamily="2" charset="2"/>
              <a:buNone/>
            </a:pPr>
            <a:r>
              <a:rPr lang="zh-CN" altLang="en-US" sz="2000" b="1" dirty="0">
                <a:solidFill>
                  <a:srgbClr val="FF0000"/>
                </a:solidFill>
                <a:latin typeface="黑体" panose="02010609060101010101" pitchFamily="49" charset="-122"/>
                <a:ea typeface="黑体" panose="02010609060101010101" pitchFamily="49" charset="-122"/>
              </a:rPr>
              <a:t>叠加原理 </a:t>
            </a:r>
            <a:r>
              <a:rPr lang="zh-CN" altLang="en-US" sz="2000" dirty="0">
                <a:latin typeface="黑体" panose="02010609060101010101" pitchFamily="49" charset="-122"/>
                <a:ea typeface="黑体" panose="02010609060101010101" pitchFamily="49" charset="-122"/>
              </a:rPr>
              <a:t> 在线性系统中，由 </a:t>
            </a:r>
            <a:r>
              <a:rPr lang="en-US" altLang="zh-CN" sz="2000" dirty="0">
                <a:latin typeface="黑体" panose="02010609060101010101" pitchFamily="49" charset="-122"/>
                <a:ea typeface="黑体" panose="02010609060101010101" pitchFamily="49" charset="-122"/>
              </a:rPr>
              <a:t>n</a:t>
            </a:r>
            <a:r>
              <a:rPr lang="zh-CN" altLang="en-US" sz="2000" dirty="0">
                <a:latin typeface="黑体" panose="02010609060101010101" pitchFamily="49" charset="-122"/>
                <a:ea typeface="黑体" panose="02010609060101010101" pitchFamily="49" charset="-122"/>
              </a:rPr>
              <a:t>个输入</a:t>
            </a:r>
            <a:r>
              <a:rPr lang="en-US" altLang="zh-CN" sz="2000" dirty="0">
                <a:latin typeface="黑体" panose="02010609060101010101" pitchFamily="49" charset="-122"/>
                <a:ea typeface="黑体" panose="02010609060101010101" pitchFamily="49" charset="-122"/>
              </a:rPr>
              <a:t>x</a:t>
            </a:r>
            <a:r>
              <a:rPr lang="en-US" altLang="zh-CN" sz="2000" baseline="-25000" dirty="0">
                <a:latin typeface="黑体" panose="02010609060101010101" pitchFamily="49" charset="-122"/>
                <a:ea typeface="黑体" panose="02010609060101010101" pitchFamily="49" charset="-122"/>
              </a:rPr>
              <a:t>i</a:t>
            </a:r>
            <a:r>
              <a:rPr lang="en-US" altLang="zh-CN" sz="2000" dirty="0">
                <a:latin typeface="黑体" panose="02010609060101010101" pitchFamily="49" charset="-122"/>
                <a:ea typeface="黑体" panose="02010609060101010101" pitchFamily="49" charset="-122"/>
              </a:rPr>
              <a:t>(t) (i=1</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2……n</a:t>
            </a:r>
            <a:r>
              <a:rPr lang="zh-CN" altLang="en-US" sz="2000" dirty="0">
                <a:latin typeface="黑体" panose="02010609060101010101" pitchFamily="49" charset="-122"/>
                <a:ea typeface="黑体" panose="02010609060101010101" pitchFamily="49" charset="-122"/>
              </a:rPr>
              <a:t>）共同产生的    </a:t>
            </a:r>
            <a:endParaRPr lang="en-US" altLang="zh-CN" sz="2000" dirty="0">
              <a:latin typeface="黑体" panose="02010609060101010101" pitchFamily="49" charset="-122"/>
              <a:ea typeface="黑体" panose="02010609060101010101" pitchFamily="49" charset="-122"/>
            </a:endParaRPr>
          </a:p>
          <a:p>
            <a:pPr marL="342900" lvl="0" indent="-342900" algn="just" eaLnBrk="1" hangingPunct="1">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输出</a:t>
            </a:r>
            <a:r>
              <a:rPr lang="en-US" altLang="zh-CN" sz="2000" dirty="0">
                <a:latin typeface="黑体" panose="02010609060101010101" pitchFamily="49" charset="-122"/>
                <a:ea typeface="黑体" panose="02010609060101010101" pitchFamily="49" charset="-122"/>
              </a:rPr>
              <a:t>y(t)</a:t>
            </a:r>
            <a:r>
              <a:rPr lang="zh-CN" altLang="en-US" sz="2000" dirty="0">
                <a:latin typeface="黑体" panose="02010609060101010101" pitchFamily="49" charset="-122"/>
                <a:ea typeface="黑体" panose="02010609060101010101" pitchFamily="49" charset="-122"/>
              </a:rPr>
              <a:t>，等于各个输入</a:t>
            </a:r>
            <a:r>
              <a:rPr lang="en-US" altLang="zh-CN" sz="2000" dirty="0">
                <a:latin typeface="黑体" panose="02010609060101010101" pitchFamily="49" charset="-122"/>
                <a:ea typeface="黑体" panose="02010609060101010101" pitchFamily="49" charset="-122"/>
              </a:rPr>
              <a:t>x</a:t>
            </a:r>
            <a:r>
              <a:rPr lang="en-US" altLang="zh-CN" sz="2000" baseline="-25000" dirty="0">
                <a:latin typeface="黑体" panose="02010609060101010101" pitchFamily="49" charset="-122"/>
                <a:ea typeface="黑体" panose="02010609060101010101" pitchFamily="49" charset="-122"/>
              </a:rPr>
              <a:t>i</a:t>
            </a:r>
            <a:r>
              <a:rPr lang="en-US" altLang="zh-CN" sz="2000" dirty="0">
                <a:latin typeface="黑体" panose="02010609060101010101" pitchFamily="49" charset="-122"/>
                <a:ea typeface="黑体" panose="02010609060101010101" pitchFamily="49" charset="-122"/>
              </a:rPr>
              <a:t>(t)</a:t>
            </a:r>
            <a:r>
              <a:rPr lang="zh-CN" altLang="en-US" sz="2000" dirty="0">
                <a:latin typeface="黑体" panose="02010609060101010101" pitchFamily="49" charset="-122"/>
                <a:ea typeface="黑体" panose="02010609060101010101" pitchFamily="49" charset="-122"/>
              </a:rPr>
              <a:t>单独产生的输出之</a:t>
            </a:r>
            <a:r>
              <a:rPr lang="en-US" altLang="zh-CN" sz="2000" dirty="0">
                <a:latin typeface="黑体" panose="02010609060101010101" pitchFamily="49" charset="-122"/>
                <a:ea typeface="黑体" panose="02010609060101010101" pitchFamily="49" charset="-122"/>
              </a:rPr>
              <a:t>y</a:t>
            </a:r>
            <a:r>
              <a:rPr lang="en-US" altLang="zh-CN" sz="2000" baseline="-25000" dirty="0">
                <a:latin typeface="黑体" panose="02010609060101010101" pitchFamily="49" charset="-122"/>
                <a:ea typeface="黑体" panose="02010609060101010101" pitchFamily="49" charset="-122"/>
              </a:rPr>
              <a:t>i</a:t>
            </a:r>
            <a:r>
              <a:rPr lang="en-US" altLang="zh-CN" sz="2000" dirty="0">
                <a:latin typeface="黑体" panose="02010609060101010101" pitchFamily="49" charset="-122"/>
                <a:ea typeface="黑体" panose="02010609060101010101" pitchFamily="49" charset="-122"/>
              </a:rPr>
              <a:t> (t)</a:t>
            </a:r>
            <a:r>
              <a:rPr lang="zh-CN" altLang="en-US" sz="2000" dirty="0">
                <a:latin typeface="黑体" panose="02010609060101010101" pitchFamily="49" charset="-122"/>
                <a:ea typeface="黑体" panose="02010609060101010101" pitchFamily="49" charset="-122"/>
              </a:rPr>
              <a:t>和，即：</a:t>
            </a:r>
            <a:endParaRPr lang="zh-CN" altLang="en-US" sz="2000" dirty="0">
              <a:latin typeface="黑体" panose="02010609060101010101" pitchFamily="49" charset="-122"/>
              <a:ea typeface="黑体" panose="02010609060101010101" pitchFamily="49" charset="-122"/>
            </a:endParaRPr>
          </a:p>
          <a:p>
            <a:pPr marL="342900" lvl="0" indent="-342900" algn="just" eaLnBrk="1" hangingPunct="1">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a:p>
            <a:pPr marL="342900" lvl="0" indent="-342900" algn="just" eaLnBrk="1" hangingPunct="1">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a:p>
            <a:pPr marL="342900" lvl="0" indent="-342900" algn="just" eaLnBrk="1" hangingPunct="1">
              <a:lnSpc>
                <a:spcPct val="150000"/>
              </a:lnSpc>
              <a:buFont typeface="Wingdings" panose="05000000000000000000" pitchFamily="2" charset="2"/>
              <a:buNone/>
            </a:pPr>
            <a:endParaRPr lang="zh-CN" altLang="en-US" sz="2000" dirty="0">
              <a:latin typeface="黑体" panose="02010609060101010101" pitchFamily="49" charset="-122"/>
              <a:ea typeface="黑体" panose="02010609060101010101" pitchFamily="49" charset="-122"/>
            </a:endParaRPr>
          </a:p>
          <a:p>
            <a:pPr marL="342900" lvl="0" indent="-342900" algn="just" eaLnBrk="1" hangingPunct="1">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graphicFrame>
        <p:nvGraphicFramePr>
          <p:cNvPr id="88068" name="Object 2"/>
          <p:cNvGraphicFramePr>
            <a:graphicFrameLocks noChangeAspect="1"/>
          </p:cNvGraphicFramePr>
          <p:nvPr/>
        </p:nvGraphicFramePr>
        <p:xfrm>
          <a:off x="3857625" y="5715000"/>
          <a:ext cx="1833563" cy="760413"/>
        </p:xfrm>
        <a:graphic>
          <a:graphicData uri="http://schemas.openxmlformats.org/presentationml/2006/ole">
            <mc:AlternateContent xmlns:mc="http://schemas.openxmlformats.org/markup-compatibility/2006">
              <mc:Choice xmlns:v="urn:schemas-microsoft-com:vml" Requires="v">
                <p:oleObj spid="_x0000_s3082" name="" r:id="rId1" imgW="901065" imgH="431800" progId="Equation.3">
                  <p:embed/>
                </p:oleObj>
              </mc:Choice>
              <mc:Fallback>
                <p:oleObj name="" r:id="rId1" imgW="901065" imgH="431800" progId="Equation.3">
                  <p:embed/>
                  <p:pic>
                    <p:nvPicPr>
                      <p:cNvPr id="0" name="图片 3081"/>
                      <p:cNvPicPr/>
                      <p:nvPr/>
                    </p:nvPicPr>
                    <p:blipFill>
                      <a:blip r:embed="rId2"/>
                      <a:stretch>
                        <a:fillRect/>
                      </a:stretch>
                    </p:blipFill>
                    <p:spPr>
                      <a:xfrm>
                        <a:off x="3857625" y="5715000"/>
                        <a:ext cx="1833563" cy="760413"/>
                      </a:xfrm>
                      <a:prstGeom prst="rect">
                        <a:avLst/>
                      </a:prstGeom>
                      <a:noFill/>
                      <a:ln w="38100">
                        <a:noFill/>
                        <a:miter/>
                      </a:ln>
                    </p:spPr>
                  </p:pic>
                </p:oleObj>
              </mc:Fallback>
            </mc:AlternateContent>
          </a:graphicData>
        </a:graphic>
      </p:graphicFrame>
      <p:sp>
        <p:nvSpPr>
          <p:cNvPr id="88069" name="矩形 8"/>
          <p:cNvSpPr/>
          <p:nvPr/>
        </p:nvSpPr>
        <p:spPr>
          <a:xfrm>
            <a:off x="2795588" y="690563"/>
            <a:ext cx="41338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叠加原理与线性控制系统</a:t>
            </a:r>
            <a:endParaRPr lang="zh-CN" altLang="en-US" sz="2800" dirty="0">
              <a:solidFill>
                <a:srgbClr val="C00000"/>
              </a:solidFill>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标题 1"/>
          <p:cNvSpPr>
            <a:spLocks noGrp="1"/>
          </p:cNvSpPr>
          <p:nvPr>
            <p:ph type="title"/>
          </p:nvPr>
        </p:nvSpPr>
        <p:spPr/>
        <p:txBody>
          <a:bodyPr vert="horz" wrap="square" lIns="91440" tIns="45720" rIns="91440" bIns="45720" anchor="ctr" anchorCtr="0"/>
          <a:p>
            <a:pPr eaLnBrk="1" hangingPunct="1"/>
            <a:r>
              <a:rPr lang="en-US" altLang="zh-CN" sz="3200" b="1" dirty="0">
                <a:solidFill>
                  <a:srgbClr val="C00000"/>
                </a:solidFill>
                <a:latin typeface="Times New Roman" panose="02020603050405020304" pitchFamily="18" charset="0"/>
                <a:ea typeface="黑体" panose="02010609060101010101" pitchFamily="49" charset="-122"/>
              </a:rPr>
              <a:t>Nonlinear system</a:t>
            </a:r>
            <a:r>
              <a:rPr lang="en-US" altLang="zh-CN" sz="2800" b="1" dirty="0">
                <a:solidFill>
                  <a:srgbClr val="C00000"/>
                </a:solidFill>
                <a:latin typeface="黑体" panose="02010609060101010101" pitchFamily="49" charset="-122"/>
                <a:ea typeface="黑体" panose="02010609060101010101" pitchFamily="49" charset="-122"/>
              </a:rPr>
              <a:t> </a:t>
            </a:r>
            <a:br>
              <a:rPr lang="en-US" altLang="zh-CN" sz="2800" b="1" dirty="0">
                <a:solidFill>
                  <a:srgbClr val="C00000"/>
                </a:solidFill>
                <a:latin typeface="黑体" panose="02010609060101010101" pitchFamily="49" charset="-122"/>
                <a:ea typeface="黑体" panose="02010609060101010101" pitchFamily="49" charset="-122"/>
              </a:rPr>
            </a:br>
            <a:r>
              <a:rPr lang="zh-CN" altLang="en-US" sz="2400" b="1" dirty="0">
                <a:solidFill>
                  <a:srgbClr val="C00000"/>
                </a:solidFill>
                <a:latin typeface="黑体" panose="02010609060101010101" pitchFamily="49" charset="-122"/>
                <a:ea typeface="黑体" panose="02010609060101010101" pitchFamily="49" charset="-122"/>
              </a:rPr>
              <a:t>非线性系统</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89091" name="矩形 3"/>
          <p:cNvSpPr/>
          <p:nvPr/>
        </p:nvSpPr>
        <p:spPr>
          <a:xfrm>
            <a:off x="500063" y="1844675"/>
            <a:ext cx="8286750" cy="2676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342900" eaLnBrk="1" hangingPunct="1">
              <a:lnSpc>
                <a:spcPct val="150000"/>
              </a:lnSpc>
              <a:spcBef>
                <a:spcPct val="0"/>
              </a:spcBef>
              <a:buFontTx/>
              <a:buNone/>
            </a:pPr>
            <a:r>
              <a:rPr lang="zh-CN" altLang="en-US" sz="2800" dirty="0">
                <a:latin typeface="黑体" panose="02010609060101010101" pitchFamily="49" charset="-122"/>
                <a:ea typeface="黑体" panose="02010609060101010101" pitchFamily="49" charset="-122"/>
              </a:rPr>
              <a:t>    系统中含有一个或多个非线性元件，非线性元件的静态输入</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输出特性均为非线性的。凡含有非线性元件的系统均称为非线性系统。系统的运动需要用非线性的微分方程或差分方程来描述。 </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标题 1"/>
          <p:cNvSpPr>
            <a:spLocks noGrp="1"/>
          </p:cNvSpPr>
          <p:nvPr>
            <p:ph type="title"/>
          </p:nvPr>
        </p:nvSpPr>
        <p:spPr>
          <a:xfrm>
            <a:off x="1500188" y="285750"/>
            <a:ext cx="7400925" cy="1143000"/>
          </a:xfrm>
        </p:spPr>
        <p:txBody>
          <a:bodyPr vert="horz" wrap="square" lIns="91440" tIns="45720" rIns="91440" bIns="45720" anchor="ctr" anchorCtr="0"/>
          <a:p>
            <a:pPr eaLnBrk="1" hangingPunct="1"/>
            <a:r>
              <a:rPr lang="en-US" altLang="zh-CN" sz="3200" b="1" dirty="0">
                <a:solidFill>
                  <a:srgbClr val="C00000"/>
                </a:solidFill>
                <a:latin typeface="Times New Roman" panose="02020603050405020304" pitchFamily="18" charset="0"/>
                <a:ea typeface="黑体" panose="02010609060101010101" pitchFamily="49" charset="-122"/>
              </a:rPr>
              <a:t>(3)Time-invariant/Time-varying system</a:t>
            </a:r>
            <a:br>
              <a:rPr lang="en-US" altLang="zh-CN" sz="2800" b="1" dirty="0">
                <a:solidFill>
                  <a:srgbClr val="C00000"/>
                </a:solidFill>
                <a:latin typeface="黑体" panose="02010609060101010101" pitchFamily="49" charset="-122"/>
                <a:ea typeface="黑体" panose="02010609060101010101" pitchFamily="49" charset="-122"/>
              </a:rPr>
            </a:br>
            <a:r>
              <a:rPr lang="zh-CN" altLang="en-US" sz="2400" b="1" dirty="0">
                <a:latin typeface="黑体" panose="02010609060101010101" pitchFamily="49" charset="-122"/>
                <a:ea typeface="黑体" panose="02010609060101010101" pitchFamily="49" charset="-122"/>
              </a:rPr>
              <a:t>定常系统与时变系统</a:t>
            </a:r>
            <a:endParaRPr lang="zh-CN" altLang="en-US" sz="2400" dirty="0">
              <a:latin typeface="黑体" panose="02010609060101010101" pitchFamily="49" charset="-122"/>
              <a:ea typeface="黑体" panose="02010609060101010101" pitchFamily="49" charset="-122"/>
            </a:endParaRPr>
          </a:p>
        </p:txBody>
      </p:sp>
      <p:sp>
        <p:nvSpPr>
          <p:cNvPr id="90115" name="矩形 3"/>
          <p:cNvSpPr/>
          <p:nvPr/>
        </p:nvSpPr>
        <p:spPr>
          <a:xfrm>
            <a:off x="357188" y="2000250"/>
            <a:ext cx="8358187" cy="32988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Char char="Ø"/>
            </a:pPr>
            <a:r>
              <a:rPr lang="en-US" altLang="zh-CN" sz="2800" b="1" dirty="0">
                <a:solidFill>
                  <a:schemeClr val="hlink"/>
                </a:solidFill>
                <a:latin typeface="Times New Roman" panose="02020603050405020304" pitchFamily="18" charset="0"/>
                <a:ea typeface="黑体" panose="02010609060101010101" pitchFamily="49" charset="-122"/>
              </a:rPr>
              <a:t>A time-invariant system is one whose output does not depend explicitly on time.</a:t>
            </a:r>
            <a:r>
              <a:rPr lang="en-US" altLang="zh-CN" sz="2800" b="1" dirty="0">
                <a:latin typeface="黑体" panose="02010609060101010101" pitchFamily="49" charset="-122"/>
                <a:ea typeface="黑体" panose="02010609060101010101" pitchFamily="49" charset="-122"/>
              </a:rPr>
              <a:t>    </a:t>
            </a:r>
            <a:endParaRPr lang="en-US" altLang="zh-CN" sz="2800" b="1" dirty="0">
              <a:latin typeface="黑体" panose="02010609060101010101" pitchFamily="49" charset="-122"/>
              <a:ea typeface="黑体" panose="02010609060101010101" pitchFamily="49" charset="-122"/>
            </a:endParaRPr>
          </a:p>
          <a:p>
            <a:pPr marL="0" lvl="0" indent="0" eaLnBrk="1" hangingPunct="1">
              <a:lnSpc>
                <a:spcPct val="150000"/>
              </a:lnSpc>
              <a:spcBef>
                <a:spcPct val="0"/>
              </a:spcBef>
              <a:buFont typeface="Wingdings" panose="05000000000000000000" pitchFamily="2" charset="2"/>
              <a:buNone/>
            </a:pPr>
            <a:r>
              <a:rPr lang="zh-CN" altLang="en-US" sz="2800" b="1" dirty="0">
                <a:latin typeface="黑体" panose="02010609060101010101" pitchFamily="49" charset="-122"/>
                <a:ea typeface="黑体" panose="02010609060101010101" pitchFamily="49" charset="-122"/>
              </a:rPr>
              <a:t>如果控制系统的结构、参数在系统运行过程中不随时间变化，则称为定常系统或者时不变系统，</a:t>
            </a:r>
            <a:r>
              <a:rPr lang="zh-CN" altLang="en-US" sz="2800" b="1" dirty="0">
                <a:solidFill>
                  <a:srgbClr val="FF0000"/>
                </a:solidFill>
                <a:latin typeface="黑体" panose="02010609060101010101" pitchFamily="49" charset="-122"/>
                <a:ea typeface="黑体" panose="02010609060101010101" pitchFamily="49" charset="-122"/>
              </a:rPr>
              <a:t>否则，称为时变系统。</a:t>
            </a:r>
            <a:endParaRPr lang="zh-CN" altLang="en-US" sz="28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标题 1"/>
          <p:cNvSpPr>
            <a:spLocks noGrp="1"/>
          </p:cNvSpPr>
          <p:nvPr>
            <p:ph type="title"/>
          </p:nvPr>
        </p:nvSpPr>
        <p:spPr>
          <a:xfrm>
            <a:off x="1500188" y="274638"/>
            <a:ext cx="6357937" cy="1143000"/>
          </a:xfrm>
        </p:spPr>
        <p:txBody>
          <a:bodyPr vert="horz" wrap="square" lIns="91440" tIns="45720" rIns="91440" bIns="45720" anchor="ctr" anchorCtr="0"/>
          <a:p>
            <a:pPr eaLnBrk="1" hangingPunct="1"/>
            <a:r>
              <a:rPr lang="en-US" altLang="zh-CN" sz="3200" b="1" dirty="0">
                <a:solidFill>
                  <a:srgbClr val="C00000"/>
                </a:solidFill>
                <a:latin typeface="Times New Roman" panose="02020603050405020304" pitchFamily="18" charset="0"/>
                <a:ea typeface="黑体" panose="02010609060101010101" pitchFamily="49" charset="-122"/>
              </a:rPr>
              <a:t>(4)Continuous/discrete time system</a:t>
            </a:r>
            <a:br>
              <a:rPr lang="en-US" altLang="zh-CN" sz="2800" b="1" dirty="0">
                <a:solidFill>
                  <a:srgbClr val="C00000"/>
                </a:solidFill>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连续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时间</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系统与离散</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时间</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系统</a:t>
            </a:r>
            <a:r>
              <a:rPr lang="zh-CN" altLang="en-US" sz="2800" dirty="0">
                <a:solidFill>
                  <a:srgbClr val="C00000"/>
                </a:solidFill>
                <a:latin typeface="黑体" panose="02010609060101010101" pitchFamily="49" charset="-122"/>
                <a:ea typeface="黑体" panose="02010609060101010101" pitchFamily="49" charset="-122"/>
              </a:rPr>
              <a:t> </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91139" name="TextBox 4"/>
          <p:cNvSpPr txBox="1"/>
          <p:nvPr/>
        </p:nvSpPr>
        <p:spPr>
          <a:xfrm>
            <a:off x="500063" y="1857375"/>
            <a:ext cx="8358187" cy="21066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en-US" altLang="zh-CN" dirty="0">
                <a:solidFill>
                  <a:srgbClr val="FF0000"/>
                </a:solidFill>
                <a:latin typeface="Times New Roman" panose="02020603050405020304" pitchFamily="18" charset="0"/>
                <a:ea typeface="黑体" panose="02010609060101010101" pitchFamily="49" charset="-122"/>
              </a:rPr>
              <a:t>Continuous time system</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连续系统</a:t>
            </a:r>
            <a:r>
              <a:rPr lang="en-US" altLang="zh-CN" sz="2800" dirty="0">
                <a:solidFill>
                  <a:srgbClr val="FF0000"/>
                </a:solidFill>
                <a:latin typeface="黑体" panose="02010609060101010101" pitchFamily="49" charset="-122"/>
                <a:ea typeface="黑体" panose="02010609060101010101" pitchFamily="49" charset="-122"/>
              </a:rPr>
              <a:t>)</a:t>
            </a:r>
            <a:endParaRPr lang="en-US" altLang="zh-CN" sz="2800" dirty="0">
              <a:solidFill>
                <a:srgbClr val="FF0000"/>
              </a:solidFill>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800" dirty="0">
                <a:latin typeface="黑体" panose="02010609060101010101" pitchFamily="49" charset="-122"/>
                <a:ea typeface="黑体" panose="02010609060101010101" pitchFamily="49" charset="-122"/>
              </a:rPr>
              <a:t>    系统中各部分的信号均是时间变量的连续函数，</a:t>
            </a:r>
            <a:r>
              <a:rPr lang="zh-CN" altLang="en-US" sz="2800" dirty="0">
                <a:solidFill>
                  <a:schemeClr val="hlink"/>
                </a:solidFill>
                <a:latin typeface="黑体" panose="02010609060101010101" pitchFamily="49" charset="-122"/>
                <a:ea typeface="黑体" panose="02010609060101010101" pitchFamily="49" charset="-122"/>
              </a:rPr>
              <a:t>常微分方程形式</a:t>
            </a:r>
            <a:r>
              <a:rPr lang="en-US" altLang="zh-CN" sz="2800" dirty="0">
                <a:solidFill>
                  <a:schemeClr val="hlink"/>
                </a:solidFill>
                <a:latin typeface="黑体" panose="02010609060101010101" pitchFamily="49" charset="-122"/>
                <a:ea typeface="黑体" panose="02010609060101010101" pitchFamily="49" charset="-122"/>
              </a:rPr>
              <a:t>(</a:t>
            </a:r>
            <a:r>
              <a:rPr lang="en-US" altLang="zh-CN" sz="2800" dirty="0">
                <a:solidFill>
                  <a:schemeClr val="hlink"/>
                </a:solidFill>
                <a:latin typeface="Times New Roman" panose="02020603050405020304" pitchFamily="18" charset="0"/>
                <a:ea typeface="黑体" panose="02010609060101010101" pitchFamily="49" charset="-122"/>
              </a:rPr>
              <a:t>differential equation</a:t>
            </a:r>
            <a:r>
              <a:rPr lang="en-US" altLang="zh-CN" sz="2800" dirty="0">
                <a:solidFill>
                  <a:schemeClr val="hlink"/>
                </a:solidFill>
                <a:latin typeface="黑体" panose="02010609060101010101" pitchFamily="49" charset="-122"/>
                <a:ea typeface="黑体" panose="02010609060101010101" pitchFamily="49" charset="-122"/>
              </a:rPr>
              <a:t>)</a:t>
            </a:r>
            <a:endParaRPr lang="en-US" altLang="zh-CN" sz="2800" dirty="0">
              <a:solidFill>
                <a:schemeClr val="hlink"/>
              </a:solidFill>
              <a:latin typeface="黑体" panose="02010609060101010101" pitchFamily="49" charset="-122"/>
              <a:ea typeface="黑体" panose="02010609060101010101" pitchFamily="49" charset="-122"/>
            </a:endParaRPr>
          </a:p>
        </p:txBody>
      </p:sp>
      <p:sp>
        <p:nvSpPr>
          <p:cNvPr id="91140" name="TextBox 5"/>
          <p:cNvSpPr txBox="1"/>
          <p:nvPr/>
        </p:nvSpPr>
        <p:spPr>
          <a:xfrm>
            <a:off x="571500" y="3825875"/>
            <a:ext cx="8358188" cy="21066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en-US" altLang="zh-CN" dirty="0">
                <a:solidFill>
                  <a:srgbClr val="FF0000"/>
                </a:solidFill>
                <a:latin typeface="Times New Roman" panose="02020603050405020304" pitchFamily="18" charset="0"/>
                <a:ea typeface="黑体" panose="02010609060101010101" pitchFamily="49" charset="-122"/>
              </a:rPr>
              <a:t>Discrete time system</a:t>
            </a:r>
            <a:r>
              <a:rPr lang="zh-CN" altLang="en-US" sz="2800" dirty="0">
                <a:solidFill>
                  <a:srgbClr val="FF0000"/>
                </a:solidFill>
                <a:latin typeface="黑体" panose="02010609060101010101" pitchFamily="49" charset="-122"/>
                <a:ea typeface="黑体" panose="02010609060101010101" pitchFamily="49" charset="-122"/>
              </a:rPr>
              <a:t>（离散系统）</a:t>
            </a:r>
            <a:endParaRPr lang="en-US" altLang="zh-CN" sz="2800" dirty="0">
              <a:solidFill>
                <a:srgbClr val="FF0000"/>
              </a:solidFill>
              <a:latin typeface="黑体" panose="02010609060101010101" pitchFamily="49" charset="-122"/>
              <a:ea typeface="黑体" panose="02010609060101010101" pitchFamily="49" charset="-122"/>
            </a:endParaRPr>
          </a:p>
          <a:p>
            <a:pPr marL="0" lvl="0" indent="0" eaLnBrk="1" hangingPunct="1">
              <a:lnSpc>
                <a:spcPct val="150000"/>
              </a:lnSpc>
              <a:spcBef>
                <a:spcPct val="0"/>
              </a:spcBef>
              <a:buFontTx/>
              <a:buNone/>
            </a:pPr>
            <a:r>
              <a:rPr lang="zh-CN" altLang="en-US" sz="2800" dirty="0">
                <a:latin typeface="黑体" panose="02010609060101010101" pitchFamily="49" charset="-122"/>
                <a:ea typeface="黑体" panose="02010609060101010101" pitchFamily="49" charset="-122"/>
              </a:rPr>
              <a:t>    系统中的信号为脉冲序列或数码形式，信号在时间上是离散的，</a:t>
            </a:r>
            <a:r>
              <a:rPr lang="zh-CN" altLang="en-US" sz="2800" dirty="0">
                <a:solidFill>
                  <a:schemeClr val="hlink"/>
                </a:solidFill>
                <a:latin typeface="黑体" panose="02010609060101010101" pitchFamily="49" charset="-122"/>
                <a:ea typeface="黑体" panose="02010609060101010101" pitchFamily="49" charset="-122"/>
              </a:rPr>
              <a:t>差分方程形式</a:t>
            </a:r>
            <a:r>
              <a:rPr lang="en-US" altLang="zh-CN" sz="2800" dirty="0">
                <a:solidFill>
                  <a:schemeClr val="hlink"/>
                </a:solidFill>
                <a:latin typeface="黑体" panose="02010609060101010101" pitchFamily="49" charset="-122"/>
                <a:ea typeface="黑体" panose="02010609060101010101" pitchFamily="49" charset="-122"/>
              </a:rPr>
              <a:t>(</a:t>
            </a:r>
            <a:r>
              <a:rPr lang="en-US" altLang="zh-CN" sz="2800" dirty="0">
                <a:solidFill>
                  <a:schemeClr val="hlink"/>
                </a:solidFill>
                <a:latin typeface="Times New Roman" panose="02020603050405020304" pitchFamily="18" charset="0"/>
                <a:ea typeface="黑体" panose="02010609060101010101" pitchFamily="49" charset="-122"/>
              </a:rPr>
              <a:t>difference equation</a:t>
            </a:r>
            <a:r>
              <a:rPr lang="en-US" altLang="zh-CN" sz="2800" dirty="0">
                <a:solidFill>
                  <a:schemeClr val="hlink"/>
                </a:solidFill>
                <a:latin typeface="黑体" panose="02010609060101010101" pitchFamily="49" charset="-122"/>
                <a:ea typeface="黑体" panose="02010609060101010101" pitchFamily="49" charset="-122"/>
              </a:rPr>
              <a:t>)</a:t>
            </a:r>
            <a:endParaRPr lang="en-US" altLang="zh-CN" sz="2800" dirty="0">
              <a:solidFill>
                <a:schemeClr val="hlink"/>
              </a:solidFill>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62" name="Group 4"/>
          <p:cNvGrpSpPr>
            <a:grpSpLocks noChangeAspect="1"/>
          </p:cNvGrpSpPr>
          <p:nvPr/>
        </p:nvGrpSpPr>
        <p:grpSpPr>
          <a:xfrm>
            <a:off x="714375" y="2357438"/>
            <a:ext cx="7715250" cy="3571875"/>
            <a:chOff x="450" y="1215"/>
            <a:chExt cx="4860" cy="2250"/>
          </a:xfrm>
        </p:grpSpPr>
        <p:sp>
          <p:nvSpPr>
            <p:cNvPr id="92164" name="AutoShape 3"/>
            <p:cNvSpPr>
              <a:spLocks noChangeAspect="1" noTextEdit="1"/>
            </p:cNvSpPr>
            <p:nvPr/>
          </p:nvSpPr>
          <p:spPr>
            <a:xfrm>
              <a:off x="450" y="1215"/>
              <a:ext cx="4860" cy="2250"/>
            </a:xfrm>
            <a:prstGeom prst="rect">
              <a:avLst/>
            </a:prstGeom>
            <a:noFill/>
            <a:ln w="9525">
              <a:noFill/>
            </a:ln>
          </p:spPr>
          <p:txBody>
            <a:bodyPr/>
            <a:p>
              <a:endParaRPr lang="zh-CN" altLang="en-US"/>
            </a:p>
          </p:txBody>
        </p:sp>
        <p:sp>
          <p:nvSpPr>
            <p:cNvPr id="92165" name="Rectangle 5"/>
            <p:cNvSpPr/>
            <p:nvPr/>
          </p:nvSpPr>
          <p:spPr>
            <a:xfrm>
              <a:off x="2317" y="3231"/>
              <a:ext cx="1578" cy="233"/>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66" name="Rectangle 6"/>
            <p:cNvSpPr/>
            <p:nvPr/>
          </p:nvSpPr>
          <p:spPr>
            <a:xfrm>
              <a:off x="2419" y="3287"/>
              <a:ext cx="0" cy="17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latin typeface="Arial" panose="020B0604020202020204" pitchFamily="34" charset="0"/>
              </a:endParaRPr>
            </a:p>
          </p:txBody>
        </p:sp>
        <p:grpSp>
          <p:nvGrpSpPr>
            <p:cNvPr id="92167" name="Group 11"/>
            <p:cNvGrpSpPr/>
            <p:nvPr/>
          </p:nvGrpSpPr>
          <p:grpSpPr>
            <a:xfrm>
              <a:off x="4681" y="2034"/>
              <a:ext cx="590" cy="95"/>
              <a:chOff x="4681" y="2034"/>
              <a:chExt cx="590" cy="95"/>
            </a:xfrm>
          </p:grpSpPr>
          <p:sp>
            <p:nvSpPr>
              <p:cNvPr id="92268" name="Line 9"/>
              <p:cNvSpPr/>
              <p:nvPr/>
            </p:nvSpPr>
            <p:spPr>
              <a:xfrm>
                <a:off x="4681" y="2081"/>
                <a:ext cx="485" cy="1"/>
              </a:xfrm>
              <a:prstGeom prst="line">
                <a:avLst/>
              </a:prstGeom>
              <a:ln w="11" cap="flat" cmpd="sng">
                <a:solidFill>
                  <a:srgbClr val="000000"/>
                </a:solidFill>
                <a:prstDash val="solid"/>
                <a:headEnd type="none" w="med" len="med"/>
                <a:tailEnd type="none" w="med" len="med"/>
              </a:ln>
            </p:spPr>
          </p:sp>
          <p:sp>
            <p:nvSpPr>
              <p:cNvPr id="92269" name="Freeform 10"/>
              <p:cNvSpPr/>
              <p:nvPr/>
            </p:nvSpPr>
            <p:spPr>
              <a:xfrm>
                <a:off x="5162" y="2034"/>
                <a:ext cx="109" cy="95"/>
              </a:xfrm>
              <a:custGeom>
                <a:avLst/>
                <a:gdLst>
                  <a:gd name="txL" fmla="*/ 0 w 109"/>
                  <a:gd name="txT" fmla="*/ 0 h 95"/>
                  <a:gd name="txR" fmla="*/ 109 w 109"/>
                  <a:gd name="txB" fmla="*/ 95 h 95"/>
                </a:gdLst>
                <a:ahLst/>
                <a:cxnLst>
                  <a:cxn ang="0">
                    <a:pos x="0" y="95"/>
                  </a:cxn>
                  <a:cxn ang="0">
                    <a:pos x="109" y="47"/>
                  </a:cxn>
                  <a:cxn ang="0">
                    <a:pos x="0" y="0"/>
                  </a:cxn>
                  <a:cxn ang="0">
                    <a:pos x="0" y="95"/>
                  </a:cxn>
                </a:cxnLst>
                <a:rect l="txL" t="txT" r="txR" b="txB"/>
                <a:pathLst>
                  <a:path w="109" h="95">
                    <a:moveTo>
                      <a:pt x="0" y="95"/>
                    </a:moveTo>
                    <a:lnTo>
                      <a:pt x="109" y="47"/>
                    </a:lnTo>
                    <a:lnTo>
                      <a:pt x="0" y="0"/>
                    </a:lnTo>
                    <a:lnTo>
                      <a:pt x="0" y="95"/>
                    </a:lnTo>
                    <a:close/>
                  </a:path>
                </a:pathLst>
              </a:custGeom>
              <a:solidFill>
                <a:srgbClr val="000000">
                  <a:alpha val="100000"/>
                </a:srgbClr>
              </a:solidFill>
              <a:ln w="9525">
                <a:noFill/>
              </a:ln>
            </p:spPr>
            <p:txBody>
              <a:bodyPr/>
              <a:p>
                <a:endParaRPr lang="zh-CN" altLang="en-US"/>
              </a:p>
            </p:txBody>
          </p:sp>
        </p:grpSp>
        <p:sp>
          <p:nvSpPr>
            <p:cNvPr id="92168" name="Rectangle 12"/>
            <p:cNvSpPr/>
            <p:nvPr/>
          </p:nvSpPr>
          <p:spPr>
            <a:xfrm>
              <a:off x="1051" y="2584"/>
              <a:ext cx="769" cy="23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69" name="Rectangle 13"/>
            <p:cNvSpPr/>
            <p:nvPr/>
          </p:nvSpPr>
          <p:spPr>
            <a:xfrm>
              <a:off x="1153" y="2649"/>
              <a:ext cx="485"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反馈信号</a:t>
              </a:r>
              <a:endParaRPr lang="zh-CN" altLang="en-US" sz="1800" b="1" dirty="0">
                <a:latin typeface="Arial" panose="020B0604020202020204" pitchFamily="34" charset="0"/>
              </a:endParaRPr>
            </a:p>
          </p:txBody>
        </p:sp>
        <p:sp>
          <p:nvSpPr>
            <p:cNvPr id="92170" name="Rectangle 14"/>
            <p:cNvSpPr/>
            <p:nvPr/>
          </p:nvSpPr>
          <p:spPr>
            <a:xfrm>
              <a:off x="1491" y="1889"/>
              <a:ext cx="406" cy="361"/>
            </a:xfrm>
            <a:prstGeom prst="rect">
              <a:avLst/>
            </a:prstGeom>
            <a:noFill/>
            <a:ln w="11"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71" name="Rectangle 15"/>
            <p:cNvSpPr/>
            <p:nvPr/>
          </p:nvSpPr>
          <p:spPr>
            <a:xfrm>
              <a:off x="1473" y="1937"/>
              <a:ext cx="526" cy="23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72" name="Rectangle 16"/>
            <p:cNvSpPr/>
            <p:nvPr/>
          </p:nvSpPr>
          <p:spPr>
            <a:xfrm>
              <a:off x="1575" y="1990"/>
              <a:ext cx="209"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A/D</a:t>
              </a:r>
              <a:endParaRPr lang="zh-CN" altLang="zh-CN" sz="1800" b="1" dirty="0">
                <a:latin typeface="Arial" panose="020B0604020202020204" pitchFamily="34" charset="0"/>
              </a:endParaRPr>
            </a:p>
          </p:txBody>
        </p:sp>
        <p:sp>
          <p:nvSpPr>
            <p:cNvPr id="92173" name="Rectangle 17"/>
            <p:cNvSpPr/>
            <p:nvPr/>
          </p:nvSpPr>
          <p:spPr>
            <a:xfrm>
              <a:off x="2402" y="1889"/>
              <a:ext cx="592" cy="361"/>
            </a:xfrm>
            <a:prstGeom prst="rect">
              <a:avLst/>
            </a:prstGeom>
            <a:noFill/>
            <a:ln w="11"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74" name="Rectangle 18"/>
            <p:cNvSpPr/>
            <p:nvPr/>
          </p:nvSpPr>
          <p:spPr>
            <a:xfrm>
              <a:off x="2402" y="1865"/>
              <a:ext cx="677" cy="376"/>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75" name="Rectangle 19"/>
            <p:cNvSpPr/>
            <p:nvPr/>
          </p:nvSpPr>
          <p:spPr>
            <a:xfrm>
              <a:off x="2504" y="1918"/>
              <a:ext cx="61"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  </a:t>
              </a:r>
              <a:endParaRPr lang="zh-CN" altLang="zh-CN" sz="1800" b="1" dirty="0">
                <a:latin typeface="Arial" panose="020B0604020202020204" pitchFamily="34" charset="0"/>
              </a:endParaRPr>
            </a:p>
          </p:txBody>
        </p:sp>
        <p:sp>
          <p:nvSpPr>
            <p:cNvPr id="92176" name="Rectangle 20"/>
            <p:cNvSpPr/>
            <p:nvPr/>
          </p:nvSpPr>
          <p:spPr>
            <a:xfrm>
              <a:off x="2574" y="1921"/>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数字</a:t>
              </a:r>
              <a:endParaRPr lang="zh-CN" altLang="en-US" sz="1800" b="1" dirty="0">
                <a:latin typeface="Arial" panose="020B0604020202020204" pitchFamily="34" charset="0"/>
              </a:endParaRPr>
            </a:p>
          </p:txBody>
        </p:sp>
        <p:sp>
          <p:nvSpPr>
            <p:cNvPr id="92177" name="Rectangle 21"/>
            <p:cNvSpPr/>
            <p:nvPr/>
          </p:nvSpPr>
          <p:spPr>
            <a:xfrm>
              <a:off x="2504" y="2074"/>
              <a:ext cx="364"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计算机</a:t>
              </a:r>
              <a:endParaRPr lang="zh-CN" altLang="en-US" sz="1800" b="1" dirty="0">
                <a:latin typeface="Arial" panose="020B0604020202020204" pitchFamily="34" charset="0"/>
              </a:endParaRPr>
            </a:p>
          </p:txBody>
        </p:sp>
        <p:grpSp>
          <p:nvGrpSpPr>
            <p:cNvPr id="92178" name="Group 24"/>
            <p:cNvGrpSpPr/>
            <p:nvPr/>
          </p:nvGrpSpPr>
          <p:grpSpPr>
            <a:xfrm>
              <a:off x="1136" y="2034"/>
              <a:ext cx="337" cy="95"/>
              <a:chOff x="1136" y="2034"/>
              <a:chExt cx="337" cy="95"/>
            </a:xfrm>
          </p:grpSpPr>
          <p:sp>
            <p:nvSpPr>
              <p:cNvPr id="92266" name="Line 22"/>
              <p:cNvSpPr/>
              <p:nvPr/>
            </p:nvSpPr>
            <p:spPr>
              <a:xfrm>
                <a:off x="1136" y="2081"/>
                <a:ext cx="232" cy="1"/>
              </a:xfrm>
              <a:prstGeom prst="line">
                <a:avLst/>
              </a:prstGeom>
              <a:ln w="11" cap="flat" cmpd="sng">
                <a:solidFill>
                  <a:srgbClr val="000000"/>
                </a:solidFill>
                <a:prstDash val="solid"/>
                <a:headEnd type="none" w="med" len="med"/>
                <a:tailEnd type="none" w="med" len="med"/>
              </a:ln>
            </p:spPr>
          </p:sp>
          <p:sp>
            <p:nvSpPr>
              <p:cNvPr id="92267" name="Freeform 23"/>
              <p:cNvSpPr/>
              <p:nvPr/>
            </p:nvSpPr>
            <p:spPr>
              <a:xfrm>
                <a:off x="1364" y="2034"/>
                <a:ext cx="109" cy="95"/>
              </a:xfrm>
              <a:custGeom>
                <a:avLst/>
                <a:gdLst>
                  <a:gd name="txL" fmla="*/ 0 w 109"/>
                  <a:gd name="txT" fmla="*/ 0 h 95"/>
                  <a:gd name="txR" fmla="*/ 109 w 109"/>
                  <a:gd name="txB" fmla="*/ 95 h 95"/>
                </a:gdLst>
                <a:ahLst/>
                <a:cxnLst>
                  <a:cxn ang="0">
                    <a:pos x="0" y="95"/>
                  </a:cxn>
                  <a:cxn ang="0">
                    <a:pos x="109" y="47"/>
                  </a:cxn>
                  <a:cxn ang="0">
                    <a:pos x="0" y="0"/>
                  </a:cxn>
                  <a:cxn ang="0">
                    <a:pos x="0" y="95"/>
                  </a:cxn>
                </a:cxnLst>
                <a:rect l="txL" t="txT" r="txR" b="txB"/>
                <a:pathLst>
                  <a:path w="109" h="95">
                    <a:moveTo>
                      <a:pt x="0" y="95"/>
                    </a:moveTo>
                    <a:lnTo>
                      <a:pt x="109" y="47"/>
                    </a:lnTo>
                    <a:lnTo>
                      <a:pt x="0" y="0"/>
                    </a:lnTo>
                    <a:lnTo>
                      <a:pt x="0" y="95"/>
                    </a:lnTo>
                    <a:close/>
                  </a:path>
                </a:pathLst>
              </a:custGeom>
              <a:solidFill>
                <a:srgbClr val="000000">
                  <a:alpha val="100000"/>
                </a:srgbClr>
              </a:solidFill>
              <a:ln w="9525">
                <a:noFill/>
              </a:ln>
            </p:spPr>
            <p:txBody>
              <a:bodyPr/>
              <a:p>
                <a:endParaRPr lang="zh-CN" altLang="en-US"/>
              </a:p>
            </p:txBody>
          </p:sp>
        </p:grpSp>
        <p:grpSp>
          <p:nvGrpSpPr>
            <p:cNvPr id="92179" name="Group 27"/>
            <p:cNvGrpSpPr/>
            <p:nvPr/>
          </p:nvGrpSpPr>
          <p:grpSpPr>
            <a:xfrm>
              <a:off x="1895" y="2034"/>
              <a:ext cx="507" cy="95"/>
              <a:chOff x="1895" y="2034"/>
              <a:chExt cx="507" cy="95"/>
            </a:xfrm>
          </p:grpSpPr>
          <p:sp>
            <p:nvSpPr>
              <p:cNvPr id="92264" name="Line 25"/>
              <p:cNvSpPr/>
              <p:nvPr/>
            </p:nvSpPr>
            <p:spPr>
              <a:xfrm>
                <a:off x="1895" y="2081"/>
                <a:ext cx="401" cy="1"/>
              </a:xfrm>
              <a:prstGeom prst="line">
                <a:avLst/>
              </a:prstGeom>
              <a:ln w="11" cap="flat" cmpd="sng">
                <a:solidFill>
                  <a:srgbClr val="000000"/>
                </a:solidFill>
                <a:prstDash val="solid"/>
                <a:headEnd type="none" w="med" len="med"/>
                <a:tailEnd type="none" w="med" len="med"/>
              </a:ln>
            </p:spPr>
          </p:sp>
          <p:sp>
            <p:nvSpPr>
              <p:cNvPr id="92265" name="Freeform 26"/>
              <p:cNvSpPr/>
              <p:nvPr/>
            </p:nvSpPr>
            <p:spPr>
              <a:xfrm>
                <a:off x="2293" y="2034"/>
                <a:ext cx="109" cy="95"/>
              </a:xfrm>
              <a:custGeom>
                <a:avLst/>
                <a:gdLst>
                  <a:gd name="txL" fmla="*/ 0 w 109"/>
                  <a:gd name="txT" fmla="*/ 0 h 95"/>
                  <a:gd name="txR" fmla="*/ 109 w 109"/>
                  <a:gd name="txB" fmla="*/ 95 h 95"/>
                </a:gdLst>
                <a:ahLst/>
                <a:cxnLst>
                  <a:cxn ang="0">
                    <a:pos x="0" y="95"/>
                  </a:cxn>
                  <a:cxn ang="0">
                    <a:pos x="109" y="47"/>
                  </a:cxn>
                  <a:cxn ang="0">
                    <a:pos x="0" y="0"/>
                  </a:cxn>
                  <a:cxn ang="0">
                    <a:pos x="0" y="95"/>
                  </a:cxn>
                </a:cxnLst>
                <a:rect l="txL" t="txT" r="txR" b="txB"/>
                <a:pathLst>
                  <a:path w="109" h="95">
                    <a:moveTo>
                      <a:pt x="0" y="95"/>
                    </a:moveTo>
                    <a:lnTo>
                      <a:pt x="109" y="47"/>
                    </a:lnTo>
                    <a:lnTo>
                      <a:pt x="0" y="0"/>
                    </a:lnTo>
                    <a:lnTo>
                      <a:pt x="0" y="95"/>
                    </a:lnTo>
                    <a:close/>
                  </a:path>
                </a:pathLst>
              </a:custGeom>
              <a:solidFill>
                <a:srgbClr val="000000">
                  <a:alpha val="100000"/>
                </a:srgbClr>
              </a:solidFill>
              <a:ln w="9525">
                <a:noFill/>
              </a:ln>
            </p:spPr>
            <p:txBody>
              <a:bodyPr/>
              <a:p>
                <a:endParaRPr lang="zh-CN" altLang="en-US"/>
              </a:p>
            </p:txBody>
          </p:sp>
        </p:grpSp>
        <p:grpSp>
          <p:nvGrpSpPr>
            <p:cNvPr id="92180" name="Group 30"/>
            <p:cNvGrpSpPr/>
            <p:nvPr/>
          </p:nvGrpSpPr>
          <p:grpSpPr>
            <a:xfrm>
              <a:off x="2993" y="2034"/>
              <a:ext cx="422" cy="95"/>
              <a:chOff x="2993" y="2034"/>
              <a:chExt cx="422" cy="95"/>
            </a:xfrm>
          </p:grpSpPr>
          <p:sp>
            <p:nvSpPr>
              <p:cNvPr id="92262" name="Line 28"/>
              <p:cNvSpPr/>
              <p:nvPr/>
            </p:nvSpPr>
            <p:spPr>
              <a:xfrm>
                <a:off x="2993" y="2081"/>
                <a:ext cx="316" cy="1"/>
              </a:xfrm>
              <a:prstGeom prst="line">
                <a:avLst/>
              </a:prstGeom>
              <a:ln w="11" cap="flat" cmpd="sng">
                <a:solidFill>
                  <a:srgbClr val="000000"/>
                </a:solidFill>
                <a:prstDash val="solid"/>
                <a:headEnd type="none" w="med" len="med"/>
                <a:tailEnd type="none" w="med" len="med"/>
              </a:ln>
            </p:spPr>
          </p:sp>
          <p:sp>
            <p:nvSpPr>
              <p:cNvPr id="92263" name="Freeform 29"/>
              <p:cNvSpPr/>
              <p:nvPr/>
            </p:nvSpPr>
            <p:spPr>
              <a:xfrm>
                <a:off x="3306" y="2034"/>
                <a:ext cx="109" cy="95"/>
              </a:xfrm>
              <a:custGeom>
                <a:avLst/>
                <a:gdLst>
                  <a:gd name="txL" fmla="*/ 0 w 109"/>
                  <a:gd name="txT" fmla="*/ 0 h 95"/>
                  <a:gd name="txR" fmla="*/ 109 w 109"/>
                  <a:gd name="txB" fmla="*/ 95 h 95"/>
                </a:gdLst>
                <a:ahLst/>
                <a:cxnLst>
                  <a:cxn ang="0">
                    <a:pos x="0" y="95"/>
                  </a:cxn>
                  <a:cxn ang="0">
                    <a:pos x="109" y="47"/>
                  </a:cxn>
                  <a:cxn ang="0">
                    <a:pos x="0" y="0"/>
                  </a:cxn>
                  <a:cxn ang="0">
                    <a:pos x="0" y="95"/>
                  </a:cxn>
                </a:cxnLst>
                <a:rect l="txL" t="txT" r="txR" b="txB"/>
                <a:pathLst>
                  <a:path w="109" h="95">
                    <a:moveTo>
                      <a:pt x="0" y="95"/>
                    </a:moveTo>
                    <a:lnTo>
                      <a:pt x="109" y="47"/>
                    </a:lnTo>
                    <a:lnTo>
                      <a:pt x="0" y="0"/>
                    </a:lnTo>
                    <a:lnTo>
                      <a:pt x="0" y="95"/>
                    </a:lnTo>
                    <a:close/>
                  </a:path>
                </a:pathLst>
              </a:custGeom>
              <a:solidFill>
                <a:srgbClr val="000000">
                  <a:alpha val="100000"/>
                </a:srgbClr>
              </a:solidFill>
              <a:ln w="9525">
                <a:noFill/>
              </a:ln>
            </p:spPr>
            <p:txBody>
              <a:bodyPr/>
              <a:p>
                <a:endParaRPr lang="zh-CN" altLang="en-US"/>
              </a:p>
            </p:txBody>
          </p:sp>
        </p:grpSp>
        <p:sp>
          <p:nvSpPr>
            <p:cNvPr id="92181" name="Rectangle 31"/>
            <p:cNvSpPr/>
            <p:nvPr/>
          </p:nvSpPr>
          <p:spPr>
            <a:xfrm>
              <a:off x="3432" y="1889"/>
              <a:ext cx="406" cy="361"/>
            </a:xfrm>
            <a:prstGeom prst="rect">
              <a:avLst/>
            </a:prstGeom>
            <a:noFill/>
            <a:ln w="11"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82" name="Rectangle 32"/>
            <p:cNvSpPr/>
            <p:nvPr/>
          </p:nvSpPr>
          <p:spPr>
            <a:xfrm>
              <a:off x="4276" y="1889"/>
              <a:ext cx="406" cy="361"/>
            </a:xfrm>
            <a:prstGeom prst="rect">
              <a:avLst/>
            </a:prstGeom>
            <a:noFill/>
            <a:ln w="11"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83" name="Rectangle 33"/>
            <p:cNvSpPr/>
            <p:nvPr/>
          </p:nvSpPr>
          <p:spPr>
            <a:xfrm>
              <a:off x="4259" y="1865"/>
              <a:ext cx="525" cy="376"/>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84" name="Rectangle 34"/>
            <p:cNvSpPr/>
            <p:nvPr/>
          </p:nvSpPr>
          <p:spPr>
            <a:xfrm>
              <a:off x="4361" y="1930"/>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被控</a:t>
              </a:r>
              <a:endParaRPr lang="zh-CN" altLang="en-US" sz="1800" b="1" dirty="0">
                <a:latin typeface="Arial" panose="020B0604020202020204" pitchFamily="34" charset="0"/>
              </a:endParaRPr>
            </a:p>
          </p:txBody>
        </p:sp>
        <p:sp>
          <p:nvSpPr>
            <p:cNvPr id="92185" name="Rectangle 35"/>
            <p:cNvSpPr/>
            <p:nvPr/>
          </p:nvSpPr>
          <p:spPr>
            <a:xfrm>
              <a:off x="4361" y="2074"/>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对象</a:t>
              </a:r>
              <a:endParaRPr lang="zh-CN" altLang="en-US" sz="1800" b="1" dirty="0">
                <a:latin typeface="Arial" panose="020B0604020202020204" pitchFamily="34" charset="0"/>
              </a:endParaRPr>
            </a:p>
          </p:txBody>
        </p:sp>
        <p:grpSp>
          <p:nvGrpSpPr>
            <p:cNvPr id="92186" name="Group 38"/>
            <p:cNvGrpSpPr/>
            <p:nvPr/>
          </p:nvGrpSpPr>
          <p:grpSpPr>
            <a:xfrm>
              <a:off x="3837" y="2034"/>
              <a:ext cx="422" cy="95"/>
              <a:chOff x="3837" y="2034"/>
              <a:chExt cx="422" cy="95"/>
            </a:xfrm>
          </p:grpSpPr>
          <p:sp>
            <p:nvSpPr>
              <p:cNvPr id="92260" name="Line 36"/>
              <p:cNvSpPr/>
              <p:nvPr/>
            </p:nvSpPr>
            <p:spPr>
              <a:xfrm>
                <a:off x="3837" y="2081"/>
                <a:ext cx="316" cy="1"/>
              </a:xfrm>
              <a:prstGeom prst="line">
                <a:avLst/>
              </a:prstGeom>
              <a:ln w="11" cap="flat" cmpd="sng">
                <a:solidFill>
                  <a:srgbClr val="000000"/>
                </a:solidFill>
                <a:prstDash val="solid"/>
                <a:headEnd type="none" w="med" len="med"/>
                <a:tailEnd type="none" w="med" len="med"/>
              </a:ln>
            </p:spPr>
          </p:sp>
          <p:sp>
            <p:nvSpPr>
              <p:cNvPr id="92261" name="Freeform 37"/>
              <p:cNvSpPr/>
              <p:nvPr/>
            </p:nvSpPr>
            <p:spPr>
              <a:xfrm>
                <a:off x="4150" y="2034"/>
                <a:ext cx="109" cy="95"/>
              </a:xfrm>
              <a:custGeom>
                <a:avLst/>
                <a:gdLst>
                  <a:gd name="txL" fmla="*/ 0 w 109"/>
                  <a:gd name="txT" fmla="*/ 0 h 95"/>
                  <a:gd name="txR" fmla="*/ 109 w 109"/>
                  <a:gd name="txB" fmla="*/ 95 h 95"/>
                </a:gdLst>
                <a:ahLst/>
                <a:cxnLst>
                  <a:cxn ang="0">
                    <a:pos x="0" y="95"/>
                  </a:cxn>
                  <a:cxn ang="0">
                    <a:pos x="109" y="47"/>
                  </a:cxn>
                  <a:cxn ang="0">
                    <a:pos x="0" y="0"/>
                  </a:cxn>
                  <a:cxn ang="0">
                    <a:pos x="0" y="95"/>
                  </a:cxn>
                </a:cxnLst>
                <a:rect l="txL" t="txT" r="txR" b="txB"/>
                <a:pathLst>
                  <a:path w="109" h="95">
                    <a:moveTo>
                      <a:pt x="0" y="95"/>
                    </a:moveTo>
                    <a:lnTo>
                      <a:pt x="109" y="47"/>
                    </a:lnTo>
                    <a:lnTo>
                      <a:pt x="0" y="0"/>
                    </a:lnTo>
                    <a:lnTo>
                      <a:pt x="0" y="95"/>
                    </a:lnTo>
                    <a:close/>
                  </a:path>
                </a:pathLst>
              </a:custGeom>
              <a:solidFill>
                <a:srgbClr val="000000">
                  <a:alpha val="100000"/>
                </a:srgbClr>
              </a:solidFill>
              <a:ln w="9525">
                <a:noFill/>
              </a:ln>
            </p:spPr>
            <p:txBody>
              <a:bodyPr/>
              <a:p>
                <a:endParaRPr lang="zh-CN" altLang="en-US"/>
              </a:p>
            </p:txBody>
          </p:sp>
        </p:grpSp>
        <p:sp>
          <p:nvSpPr>
            <p:cNvPr id="92187" name="Line 39"/>
            <p:cNvSpPr/>
            <p:nvPr/>
          </p:nvSpPr>
          <p:spPr>
            <a:xfrm>
              <a:off x="1051" y="2872"/>
              <a:ext cx="1857" cy="1"/>
            </a:xfrm>
            <a:prstGeom prst="line">
              <a:avLst/>
            </a:prstGeom>
            <a:ln w="11" cap="flat" cmpd="sng">
              <a:solidFill>
                <a:srgbClr val="000000"/>
              </a:solidFill>
              <a:prstDash val="solid"/>
              <a:headEnd type="none" w="med" len="med"/>
              <a:tailEnd type="none" w="med" len="med"/>
            </a:ln>
          </p:spPr>
        </p:sp>
        <p:sp>
          <p:nvSpPr>
            <p:cNvPr id="92188" name="Rectangle 40"/>
            <p:cNvSpPr/>
            <p:nvPr/>
          </p:nvSpPr>
          <p:spPr>
            <a:xfrm>
              <a:off x="2926" y="2680"/>
              <a:ext cx="406" cy="361"/>
            </a:xfrm>
            <a:prstGeom prst="rect">
              <a:avLst/>
            </a:prstGeom>
            <a:noFill/>
            <a:ln w="11"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89" name="Rectangle 41"/>
            <p:cNvSpPr/>
            <p:nvPr/>
          </p:nvSpPr>
          <p:spPr>
            <a:xfrm>
              <a:off x="2908" y="2656"/>
              <a:ext cx="526" cy="376"/>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90" name="Rectangle 42"/>
            <p:cNvSpPr/>
            <p:nvPr/>
          </p:nvSpPr>
          <p:spPr>
            <a:xfrm>
              <a:off x="3010" y="2721"/>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反馈</a:t>
              </a:r>
              <a:endParaRPr lang="zh-CN" altLang="en-US" sz="1800" b="1" dirty="0">
                <a:latin typeface="Arial" panose="020B0604020202020204" pitchFamily="34" charset="0"/>
              </a:endParaRPr>
            </a:p>
          </p:txBody>
        </p:sp>
        <p:sp>
          <p:nvSpPr>
            <p:cNvPr id="92191" name="Rectangle 43"/>
            <p:cNvSpPr/>
            <p:nvPr/>
          </p:nvSpPr>
          <p:spPr>
            <a:xfrm>
              <a:off x="3010" y="2865"/>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环节</a:t>
              </a:r>
              <a:endParaRPr lang="zh-CN" altLang="en-US" sz="1800" b="1" dirty="0">
                <a:latin typeface="Arial" panose="020B0604020202020204" pitchFamily="34" charset="0"/>
              </a:endParaRPr>
            </a:p>
          </p:txBody>
        </p:sp>
        <p:grpSp>
          <p:nvGrpSpPr>
            <p:cNvPr id="92192" name="Group 46"/>
            <p:cNvGrpSpPr/>
            <p:nvPr/>
          </p:nvGrpSpPr>
          <p:grpSpPr>
            <a:xfrm>
              <a:off x="3330" y="2824"/>
              <a:ext cx="1604" cy="94"/>
              <a:chOff x="3330" y="2824"/>
              <a:chExt cx="1604" cy="94"/>
            </a:xfrm>
          </p:grpSpPr>
          <p:sp>
            <p:nvSpPr>
              <p:cNvPr id="92258" name="Line 44"/>
              <p:cNvSpPr/>
              <p:nvPr/>
            </p:nvSpPr>
            <p:spPr>
              <a:xfrm flipH="1">
                <a:off x="3436" y="2872"/>
                <a:ext cx="1498" cy="1"/>
              </a:xfrm>
              <a:prstGeom prst="line">
                <a:avLst/>
              </a:prstGeom>
              <a:ln w="11" cap="flat" cmpd="sng">
                <a:solidFill>
                  <a:srgbClr val="000000"/>
                </a:solidFill>
                <a:prstDash val="solid"/>
                <a:headEnd type="none" w="med" len="med"/>
                <a:tailEnd type="none" w="med" len="med"/>
              </a:ln>
            </p:spPr>
          </p:sp>
          <p:sp>
            <p:nvSpPr>
              <p:cNvPr id="92259" name="Freeform 45"/>
              <p:cNvSpPr/>
              <p:nvPr/>
            </p:nvSpPr>
            <p:spPr>
              <a:xfrm>
                <a:off x="3330" y="2824"/>
                <a:ext cx="109" cy="94"/>
              </a:xfrm>
              <a:custGeom>
                <a:avLst/>
                <a:gdLst>
                  <a:gd name="txL" fmla="*/ 0 w 109"/>
                  <a:gd name="txT" fmla="*/ 0 h 94"/>
                  <a:gd name="txR" fmla="*/ 109 w 109"/>
                  <a:gd name="txB" fmla="*/ 94 h 94"/>
                </a:gdLst>
                <a:ahLst/>
                <a:cxnLst>
                  <a:cxn ang="0">
                    <a:pos x="109" y="0"/>
                  </a:cxn>
                  <a:cxn ang="0">
                    <a:pos x="0" y="48"/>
                  </a:cxn>
                  <a:cxn ang="0">
                    <a:pos x="109" y="94"/>
                  </a:cxn>
                  <a:cxn ang="0">
                    <a:pos x="109" y="0"/>
                  </a:cxn>
                </a:cxnLst>
                <a:rect l="txL" t="txT" r="txR" b="txB"/>
                <a:pathLst>
                  <a:path w="109" h="94">
                    <a:moveTo>
                      <a:pt x="109" y="0"/>
                    </a:moveTo>
                    <a:lnTo>
                      <a:pt x="0" y="48"/>
                    </a:lnTo>
                    <a:lnTo>
                      <a:pt x="109" y="94"/>
                    </a:lnTo>
                    <a:lnTo>
                      <a:pt x="109" y="0"/>
                    </a:lnTo>
                    <a:close/>
                  </a:path>
                </a:pathLst>
              </a:custGeom>
              <a:solidFill>
                <a:srgbClr val="000000">
                  <a:alpha val="100000"/>
                </a:srgbClr>
              </a:solidFill>
              <a:ln w="9525">
                <a:noFill/>
              </a:ln>
            </p:spPr>
            <p:txBody>
              <a:bodyPr/>
              <a:p>
                <a:endParaRPr lang="zh-CN" altLang="en-US"/>
              </a:p>
            </p:txBody>
          </p:sp>
        </p:grpSp>
        <p:grpSp>
          <p:nvGrpSpPr>
            <p:cNvPr id="92193" name="Group 50"/>
            <p:cNvGrpSpPr/>
            <p:nvPr/>
          </p:nvGrpSpPr>
          <p:grpSpPr>
            <a:xfrm>
              <a:off x="967" y="2009"/>
              <a:ext cx="169" cy="144"/>
              <a:chOff x="967" y="2009"/>
              <a:chExt cx="169" cy="144"/>
            </a:xfrm>
          </p:grpSpPr>
          <p:sp>
            <p:nvSpPr>
              <p:cNvPr id="92255" name="Freeform 47"/>
              <p:cNvSpPr/>
              <p:nvPr/>
            </p:nvSpPr>
            <p:spPr>
              <a:xfrm>
                <a:off x="967" y="2009"/>
                <a:ext cx="169" cy="144"/>
              </a:xfrm>
              <a:custGeom>
                <a:avLst/>
                <a:gdLst>
                  <a:gd name="txL" fmla="*/ 0 w 169"/>
                  <a:gd name="txT" fmla="*/ 0 h 144"/>
                  <a:gd name="txR" fmla="*/ 169 w 169"/>
                  <a:gd name="txB" fmla="*/ 144 h 144"/>
                </a:gdLst>
                <a:ahLst/>
                <a:cxnLst>
                  <a:cxn ang="0">
                    <a:pos x="84" y="0"/>
                  </a:cxn>
                  <a:cxn ang="0">
                    <a:pos x="67" y="1"/>
                  </a:cxn>
                  <a:cxn ang="0">
                    <a:pos x="51" y="6"/>
                  </a:cxn>
                  <a:cxn ang="0">
                    <a:pos x="37" y="12"/>
                  </a:cxn>
                  <a:cxn ang="0">
                    <a:pos x="25" y="21"/>
                  </a:cxn>
                  <a:cxn ang="0">
                    <a:pos x="14" y="31"/>
                  </a:cxn>
                  <a:cxn ang="0">
                    <a:pos x="7" y="43"/>
                  </a:cxn>
                  <a:cxn ang="0">
                    <a:pos x="2" y="57"/>
                  </a:cxn>
                  <a:cxn ang="0">
                    <a:pos x="0" y="72"/>
                  </a:cxn>
                  <a:cxn ang="0">
                    <a:pos x="2" y="87"/>
                  </a:cxn>
                  <a:cxn ang="0">
                    <a:pos x="7" y="100"/>
                  </a:cxn>
                  <a:cxn ang="0">
                    <a:pos x="14" y="112"/>
                  </a:cxn>
                  <a:cxn ang="0">
                    <a:pos x="25" y="123"/>
                  </a:cxn>
                  <a:cxn ang="0">
                    <a:pos x="37" y="132"/>
                  </a:cxn>
                  <a:cxn ang="0">
                    <a:pos x="51" y="138"/>
                  </a:cxn>
                  <a:cxn ang="0">
                    <a:pos x="67" y="142"/>
                  </a:cxn>
                  <a:cxn ang="0">
                    <a:pos x="84" y="144"/>
                  </a:cxn>
                  <a:cxn ang="0">
                    <a:pos x="102" y="142"/>
                  </a:cxn>
                  <a:cxn ang="0">
                    <a:pos x="118" y="138"/>
                  </a:cxn>
                  <a:cxn ang="0">
                    <a:pos x="132" y="132"/>
                  </a:cxn>
                  <a:cxn ang="0">
                    <a:pos x="144" y="123"/>
                  </a:cxn>
                  <a:cxn ang="0">
                    <a:pos x="155" y="112"/>
                  </a:cxn>
                  <a:cxn ang="0">
                    <a:pos x="162" y="100"/>
                  </a:cxn>
                  <a:cxn ang="0">
                    <a:pos x="167" y="87"/>
                  </a:cxn>
                  <a:cxn ang="0">
                    <a:pos x="169" y="72"/>
                  </a:cxn>
                  <a:cxn ang="0">
                    <a:pos x="167" y="57"/>
                  </a:cxn>
                  <a:cxn ang="0">
                    <a:pos x="162" y="43"/>
                  </a:cxn>
                  <a:cxn ang="0">
                    <a:pos x="155" y="31"/>
                  </a:cxn>
                  <a:cxn ang="0">
                    <a:pos x="144" y="21"/>
                  </a:cxn>
                  <a:cxn ang="0">
                    <a:pos x="132" y="12"/>
                  </a:cxn>
                  <a:cxn ang="0">
                    <a:pos x="118" y="6"/>
                  </a:cxn>
                  <a:cxn ang="0">
                    <a:pos x="102" y="1"/>
                  </a:cxn>
                  <a:cxn ang="0">
                    <a:pos x="84" y="0"/>
                  </a:cxn>
                </a:cxnLst>
                <a:rect l="txL" t="txT" r="txR" b="txB"/>
                <a:pathLst>
                  <a:path w="169" h="144">
                    <a:moveTo>
                      <a:pt x="84" y="0"/>
                    </a:moveTo>
                    <a:lnTo>
                      <a:pt x="67" y="1"/>
                    </a:lnTo>
                    <a:lnTo>
                      <a:pt x="51" y="6"/>
                    </a:lnTo>
                    <a:lnTo>
                      <a:pt x="37" y="12"/>
                    </a:lnTo>
                    <a:lnTo>
                      <a:pt x="25" y="21"/>
                    </a:lnTo>
                    <a:lnTo>
                      <a:pt x="14" y="31"/>
                    </a:lnTo>
                    <a:lnTo>
                      <a:pt x="7" y="43"/>
                    </a:lnTo>
                    <a:lnTo>
                      <a:pt x="2" y="57"/>
                    </a:lnTo>
                    <a:lnTo>
                      <a:pt x="0" y="72"/>
                    </a:lnTo>
                    <a:lnTo>
                      <a:pt x="2" y="87"/>
                    </a:lnTo>
                    <a:lnTo>
                      <a:pt x="7" y="100"/>
                    </a:lnTo>
                    <a:lnTo>
                      <a:pt x="14" y="112"/>
                    </a:lnTo>
                    <a:lnTo>
                      <a:pt x="25" y="123"/>
                    </a:lnTo>
                    <a:lnTo>
                      <a:pt x="37" y="132"/>
                    </a:lnTo>
                    <a:lnTo>
                      <a:pt x="51" y="138"/>
                    </a:lnTo>
                    <a:lnTo>
                      <a:pt x="67" y="142"/>
                    </a:lnTo>
                    <a:lnTo>
                      <a:pt x="84" y="144"/>
                    </a:lnTo>
                    <a:lnTo>
                      <a:pt x="102" y="142"/>
                    </a:lnTo>
                    <a:lnTo>
                      <a:pt x="118" y="138"/>
                    </a:lnTo>
                    <a:lnTo>
                      <a:pt x="132" y="132"/>
                    </a:lnTo>
                    <a:lnTo>
                      <a:pt x="144" y="123"/>
                    </a:lnTo>
                    <a:lnTo>
                      <a:pt x="155" y="112"/>
                    </a:lnTo>
                    <a:lnTo>
                      <a:pt x="162" y="100"/>
                    </a:lnTo>
                    <a:lnTo>
                      <a:pt x="167" y="87"/>
                    </a:lnTo>
                    <a:lnTo>
                      <a:pt x="169" y="72"/>
                    </a:lnTo>
                    <a:lnTo>
                      <a:pt x="167" y="57"/>
                    </a:lnTo>
                    <a:lnTo>
                      <a:pt x="162" y="43"/>
                    </a:lnTo>
                    <a:lnTo>
                      <a:pt x="155" y="31"/>
                    </a:lnTo>
                    <a:lnTo>
                      <a:pt x="144" y="21"/>
                    </a:lnTo>
                    <a:lnTo>
                      <a:pt x="132" y="12"/>
                    </a:lnTo>
                    <a:lnTo>
                      <a:pt x="118" y="6"/>
                    </a:lnTo>
                    <a:lnTo>
                      <a:pt x="102" y="1"/>
                    </a:lnTo>
                    <a:lnTo>
                      <a:pt x="84" y="0"/>
                    </a:lnTo>
                    <a:close/>
                  </a:path>
                </a:pathLst>
              </a:custGeom>
              <a:noFill/>
              <a:ln w="11" cap="flat" cmpd="sng">
                <a:solidFill>
                  <a:srgbClr val="000000">
                    <a:alpha val="100000"/>
                  </a:srgbClr>
                </a:solidFill>
                <a:prstDash val="solid"/>
                <a:round/>
                <a:headEnd type="none" w="med" len="med"/>
                <a:tailEnd type="none" w="med" len="med"/>
              </a:ln>
            </p:spPr>
            <p:txBody>
              <a:bodyPr/>
              <a:p>
                <a:endParaRPr lang="zh-CN" altLang="en-US"/>
              </a:p>
            </p:txBody>
          </p:sp>
          <p:sp>
            <p:nvSpPr>
              <p:cNvPr id="92256" name="Line 48"/>
              <p:cNvSpPr/>
              <p:nvPr/>
            </p:nvSpPr>
            <p:spPr>
              <a:xfrm>
                <a:off x="992" y="2030"/>
                <a:ext cx="119" cy="102"/>
              </a:xfrm>
              <a:prstGeom prst="line">
                <a:avLst/>
              </a:prstGeom>
              <a:ln w="11" cap="flat" cmpd="sng">
                <a:solidFill>
                  <a:srgbClr val="000000"/>
                </a:solidFill>
                <a:prstDash val="solid"/>
                <a:headEnd type="none" w="med" len="med"/>
                <a:tailEnd type="none" w="med" len="med"/>
              </a:ln>
            </p:spPr>
          </p:sp>
          <p:sp>
            <p:nvSpPr>
              <p:cNvPr id="92257" name="Line 49"/>
              <p:cNvSpPr/>
              <p:nvPr/>
            </p:nvSpPr>
            <p:spPr>
              <a:xfrm flipV="1">
                <a:off x="992" y="2030"/>
                <a:ext cx="119" cy="102"/>
              </a:xfrm>
              <a:prstGeom prst="line">
                <a:avLst/>
              </a:prstGeom>
              <a:ln w="11" cap="flat" cmpd="sng">
                <a:solidFill>
                  <a:srgbClr val="000000"/>
                </a:solidFill>
                <a:prstDash val="solid"/>
                <a:headEnd type="none" w="med" len="med"/>
                <a:tailEnd type="none" w="med" len="med"/>
              </a:ln>
            </p:spPr>
          </p:sp>
        </p:grpSp>
        <p:grpSp>
          <p:nvGrpSpPr>
            <p:cNvPr id="92194" name="Group 53"/>
            <p:cNvGrpSpPr/>
            <p:nvPr/>
          </p:nvGrpSpPr>
          <p:grpSpPr>
            <a:xfrm>
              <a:off x="461" y="2034"/>
              <a:ext cx="506" cy="95"/>
              <a:chOff x="461" y="2034"/>
              <a:chExt cx="506" cy="95"/>
            </a:xfrm>
          </p:grpSpPr>
          <p:sp>
            <p:nvSpPr>
              <p:cNvPr id="92253" name="Line 51"/>
              <p:cNvSpPr/>
              <p:nvPr/>
            </p:nvSpPr>
            <p:spPr>
              <a:xfrm>
                <a:off x="461" y="2081"/>
                <a:ext cx="400" cy="1"/>
              </a:xfrm>
              <a:prstGeom prst="line">
                <a:avLst/>
              </a:prstGeom>
              <a:ln w="11" cap="flat" cmpd="sng">
                <a:solidFill>
                  <a:srgbClr val="000000"/>
                </a:solidFill>
                <a:prstDash val="solid"/>
                <a:headEnd type="none" w="med" len="med"/>
                <a:tailEnd type="none" w="med" len="med"/>
              </a:ln>
            </p:spPr>
          </p:sp>
          <p:sp>
            <p:nvSpPr>
              <p:cNvPr id="92254" name="Freeform 52"/>
              <p:cNvSpPr/>
              <p:nvPr/>
            </p:nvSpPr>
            <p:spPr>
              <a:xfrm>
                <a:off x="858" y="2034"/>
                <a:ext cx="109" cy="95"/>
              </a:xfrm>
              <a:custGeom>
                <a:avLst/>
                <a:gdLst>
                  <a:gd name="txL" fmla="*/ 0 w 109"/>
                  <a:gd name="txT" fmla="*/ 0 h 95"/>
                  <a:gd name="txR" fmla="*/ 109 w 109"/>
                  <a:gd name="txB" fmla="*/ 95 h 95"/>
                </a:gdLst>
                <a:ahLst/>
                <a:cxnLst>
                  <a:cxn ang="0">
                    <a:pos x="0" y="95"/>
                  </a:cxn>
                  <a:cxn ang="0">
                    <a:pos x="109" y="47"/>
                  </a:cxn>
                  <a:cxn ang="0">
                    <a:pos x="0" y="0"/>
                  </a:cxn>
                  <a:cxn ang="0">
                    <a:pos x="0" y="95"/>
                  </a:cxn>
                </a:cxnLst>
                <a:rect l="txL" t="txT" r="txR" b="txB"/>
                <a:pathLst>
                  <a:path w="109" h="95">
                    <a:moveTo>
                      <a:pt x="0" y="95"/>
                    </a:moveTo>
                    <a:lnTo>
                      <a:pt x="109" y="47"/>
                    </a:lnTo>
                    <a:lnTo>
                      <a:pt x="0" y="0"/>
                    </a:lnTo>
                    <a:lnTo>
                      <a:pt x="0" y="95"/>
                    </a:lnTo>
                    <a:close/>
                  </a:path>
                </a:pathLst>
              </a:custGeom>
              <a:solidFill>
                <a:srgbClr val="000000">
                  <a:alpha val="100000"/>
                </a:srgbClr>
              </a:solidFill>
              <a:ln w="9525">
                <a:noFill/>
              </a:ln>
            </p:spPr>
            <p:txBody>
              <a:bodyPr/>
              <a:p>
                <a:endParaRPr lang="zh-CN" altLang="en-US"/>
              </a:p>
            </p:txBody>
          </p:sp>
        </p:grpSp>
        <p:grpSp>
          <p:nvGrpSpPr>
            <p:cNvPr id="92195" name="Group 56"/>
            <p:cNvGrpSpPr/>
            <p:nvPr/>
          </p:nvGrpSpPr>
          <p:grpSpPr>
            <a:xfrm>
              <a:off x="997" y="2153"/>
              <a:ext cx="111" cy="719"/>
              <a:chOff x="997" y="2153"/>
              <a:chExt cx="111" cy="719"/>
            </a:xfrm>
          </p:grpSpPr>
          <p:sp>
            <p:nvSpPr>
              <p:cNvPr id="92251" name="Line 54"/>
              <p:cNvSpPr/>
              <p:nvPr/>
            </p:nvSpPr>
            <p:spPr>
              <a:xfrm flipV="1">
                <a:off x="1051" y="2243"/>
                <a:ext cx="1" cy="629"/>
              </a:xfrm>
              <a:prstGeom prst="line">
                <a:avLst/>
              </a:prstGeom>
              <a:ln w="11" cap="flat" cmpd="sng">
                <a:solidFill>
                  <a:srgbClr val="000000"/>
                </a:solidFill>
                <a:prstDash val="solid"/>
                <a:headEnd type="none" w="med" len="med"/>
                <a:tailEnd type="none" w="med" len="med"/>
              </a:ln>
            </p:spPr>
          </p:sp>
          <p:sp>
            <p:nvSpPr>
              <p:cNvPr id="92252" name="Freeform 55"/>
              <p:cNvSpPr/>
              <p:nvPr/>
            </p:nvSpPr>
            <p:spPr>
              <a:xfrm>
                <a:off x="997" y="2153"/>
                <a:ext cx="111" cy="93"/>
              </a:xfrm>
              <a:custGeom>
                <a:avLst/>
                <a:gdLst>
                  <a:gd name="txL" fmla="*/ 0 w 111"/>
                  <a:gd name="txT" fmla="*/ 0 h 93"/>
                  <a:gd name="txR" fmla="*/ 111 w 111"/>
                  <a:gd name="txB" fmla="*/ 93 h 93"/>
                </a:gdLst>
                <a:ahLst/>
                <a:cxnLst>
                  <a:cxn ang="0">
                    <a:pos x="111" y="93"/>
                  </a:cxn>
                  <a:cxn ang="0">
                    <a:pos x="54" y="0"/>
                  </a:cxn>
                  <a:cxn ang="0">
                    <a:pos x="0" y="93"/>
                  </a:cxn>
                  <a:cxn ang="0">
                    <a:pos x="111" y="93"/>
                  </a:cxn>
                </a:cxnLst>
                <a:rect l="txL" t="txT" r="txR" b="txB"/>
                <a:pathLst>
                  <a:path w="111" h="93">
                    <a:moveTo>
                      <a:pt x="111" y="93"/>
                    </a:moveTo>
                    <a:lnTo>
                      <a:pt x="54" y="0"/>
                    </a:lnTo>
                    <a:lnTo>
                      <a:pt x="0" y="93"/>
                    </a:lnTo>
                    <a:lnTo>
                      <a:pt x="111" y="93"/>
                    </a:lnTo>
                    <a:close/>
                  </a:path>
                </a:pathLst>
              </a:custGeom>
              <a:solidFill>
                <a:srgbClr val="000000">
                  <a:alpha val="100000"/>
                </a:srgbClr>
              </a:solidFill>
              <a:ln w="9525">
                <a:noFill/>
              </a:ln>
            </p:spPr>
            <p:txBody>
              <a:bodyPr/>
              <a:p>
                <a:endParaRPr lang="zh-CN" altLang="en-US"/>
              </a:p>
            </p:txBody>
          </p:sp>
        </p:grpSp>
        <p:sp>
          <p:nvSpPr>
            <p:cNvPr id="92196" name="Line 57"/>
            <p:cNvSpPr/>
            <p:nvPr/>
          </p:nvSpPr>
          <p:spPr>
            <a:xfrm>
              <a:off x="4934" y="2081"/>
              <a:ext cx="1" cy="791"/>
            </a:xfrm>
            <a:prstGeom prst="line">
              <a:avLst/>
            </a:prstGeom>
            <a:ln w="11" cap="flat" cmpd="sng">
              <a:solidFill>
                <a:srgbClr val="000000"/>
              </a:solidFill>
              <a:prstDash val="solid"/>
              <a:headEnd type="none" w="med" len="med"/>
              <a:tailEnd type="none" w="med" len="med"/>
            </a:ln>
          </p:spPr>
        </p:sp>
        <p:sp>
          <p:nvSpPr>
            <p:cNvPr id="92197" name="Line 58"/>
            <p:cNvSpPr/>
            <p:nvPr/>
          </p:nvSpPr>
          <p:spPr>
            <a:xfrm>
              <a:off x="1136" y="2297"/>
              <a:ext cx="84" cy="1"/>
            </a:xfrm>
            <a:prstGeom prst="line">
              <a:avLst/>
            </a:prstGeom>
            <a:ln w="11" cap="flat" cmpd="sng">
              <a:solidFill>
                <a:srgbClr val="000000"/>
              </a:solidFill>
              <a:prstDash val="solid"/>
              <a:headEnd type="none" w="med" len="med"/>
              <a:tailEnd type="none" w="med" len="med"/>
            </a:ln>
          </p:spPr>
        </p:sp>
        <p:sp>
          <p:nvSpPr>
            <p:cNvPr id="92198" name="Rectangle 59"/>
            <p:cNvSpPr/>
            <p:nvPr/>
          </p:nvSpPr>
          <p:spPr>
            <a:xfrm>
              <a:off x="461" y="1506"/>
              <a:ext cx="487" cy="376"/>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199" name="Rectangle 60"/>
            <p:cNvSpPr/>
            <p:nvPr/>
          </p:nvSpPr>
          <p:spPr>
            <a:xfrm>
              <a:off x="563" y="1570"/>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输入</a:t>
              </a:r>
              <a:endParaRPr lang="zh-CN" altLang="en-US" sz="1800" b="1" dirty="0">
                <a:latin typeface="Arial" panose="020B0604020202020204" pitchFamily="34" charset="0"/>
              </a:endParaRPr>
            </a:p>
          </p:txBody>
        </p:sp>
        <p:sp>
          <p:nvSpPr>
            <p:cNvPr id="92200" name="Rectangle 61"/>
            <p:cNvSpPr/>
            <p:nvPr/>
          </p:nvSpPr>
          <p:spPr>
            <a:xfrm>
              <a:off x="563" y="1714"/>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信号</a:t>
              </a:r>
              <a:endParaRPr lang="zh-CN" altLang="en-US" sz="1800" b="1" dirty="0">
                <a:latin typeface="Arial" panose="020B0604020202020204" pitchFamily="34" charset="0"/>
              </a:endParaRPr>
            </a:p>
          </p:txBody>
        </p:sp>
        <p:sp>
          <p:nvSpPr>
            <p:cNvPr id="92201" name="Rectangle 62"/>
            <p:cNvSpPr/>
            <p:nvPr/>
          </p:nvSpPr>
          <p:spPr>
            <a:xfrm>
              <a:off x="1051" y="1506"/>
              <a:ext cx="487" cy="376"/>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202" name="Rectangle 63"/>
            <p:cNvSpPr/>
            <p:nvPr/>
          </p:nvSpPr>
          <p:spPr>
            <a:xfrm>
              <a:off x="1153" y="1570"/>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误差</a:t>
              </a:r>
              <a:endParaRPr lang="zh-CN" altLang="en-US" sz="1800" b="1" dirty="0">
                <a:latin typeface="Arial" panose="020B0604020202020204" pitchFamily="34" charset="0"/>
              </a:endParaRPr>
            </a:p>
          </p:txBody>
        </p:sp>
        <p:sp>
          <p:nvSpPr>
            <p:cNvPr id="92203" name="Rectangle 64"/>
            <p:cNvSpPr/>
            <p:nvPr/>
          </p:nvSpPr>
          <p:spPr>
            <a:xfrm>
              <a:off x="1153" y="1714"/>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信号</a:t>
              </a:r>
              <a:endParaRPr lang="zh-CN" altLang="en-US" sz="1800" b="1" dirty="0">
                <a:latin typeface="Arial" panose="020B0604020202020204" pitchFamily="34" charset="0"/>
              </a:endParaRPr>
            </a:p>
          </p:txBody>
        </p:sp>
        <p:sp>
          <p:nvSpPr>
            <p:cNvPr id="92204" name="Rectangle 65"/>
            <p:cNvSpPr/>
            <p:nvPr/>
          </p:nvSpPr>
          <p:spPr>
            <a:xfrm>
              <a:off x="4681" y="1578"/>
              <a:ext cx="627" cy="23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205" name="Rectangle 66"/>
            <p:cNvSpPr/>
            <p:nvPr/>
          </p:nvSpPr>
          <p:spPr>
            <a:xfrm>
              <a:off x="4783" y="1642"/>
              <a:ext cx="364"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被控量</a:t>
              </a:r>
              <a:endParaRPr lang="zh-CN" altLang="en-US" sz="1800" b="1" dirty="0">
                <a:latin typeface="Arial" panose="020B0604020202020204" pitchFamily="34" charset="0"/>
              </a:endParaRPr>
            </a:p>
          </p:txBody>
        </p:sp>
        <p:sp>
          <p:nvSpPr>
            <p:cNvPr id="92206" name="Rectangle 67"/>
            <p:cNvSpPr/>
            <p:nvPr/>
          </p:nvSpPr>
          <p:spPr>
            <a:xfrm>
              <a:off x="3415" y="1937"/>
              <a:ext cx="448" cy="23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207" name="Rectangle 68"/>
            <p:cNvSpPr/>
            <p:nvPr/>
          </p:nvSpPr>
          <p:spPr>
            <a:xfrm>
              <a:off x="3517" y="1990"/>
              <a:ext cx="209"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D/A</a:t>
              </a:r>
              <a:endParaRPr lang="zh-CN" altLang="zh-CN" sz="1800" b="1" dirty="0">
                <a:latin typeface="Arial" panose="020B0604020202020204" pitchFamily="34" charset="0"/>
              </a:endParaRPr>
            </a:p>
          </p:txBody>
        </p:sp>
        <p:sp>
          <p:nvSpPr>
            <p:cNvPr id="92208" name="Rectangle 69"/>
            <p:cNvSpPr/>
            <p:nvPr/>
          </p:nvSpPr>
          <p:spPr>
            <a:xfrm>
              <a:off x="2233" y="1218"/>
              <a:ext cx="768" cy="23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209" name="Rectangle 70"/>
            <p:cNvSpPr/>
            <p:nvPr/>
          </p:nvSpPr>
          <p:spPr>
            <a:xfrm>
              <a:off x="2335" y="1283"/>
              <a:ext cx="485"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离散信号</a:t>
              </a:r>
              <a:endParaRPr lang="zh-CN" altLang="en-US" sz="1800" b="1" dirty="0">
                <a:latin typeface="Arial" panose="020B0604020202020204" pitchFamily="34" charset="0"/>
              </a:endParaRPr>
            </a:p>
          </p:txBody>
        </p:sp>
        <p:sp>
          <p:nvSpPr>
            <p:cNvPr id="92210" name="Rectangle 71"/>
            <p:cNvSpPr/>
            <p:nvPr/>
          </p:nvSpPr>
          <p:spPr>
            <a:xfrm>
              <a:off x="2993" y="1506"/>
              <a:ext cx="487" cy="376"/>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b="1" dirty="0"/>
            </a:p>
          </p:txBody>
        </p:sp>
        <p:sp>
          <p:nvSpPr>
            <p:cNvPr id="92211" name="Rectangle 72"/>
            <p:cNvSpPr/>
            <p:nvPr/>
          </p:nvSpPr>
          <p:spPr>
            <a:xfrm>
              <a:off x="3095" y="1570"/>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控制</a:t>
              </a:r>
              <a:endParaRPr lang="zh-CN" altLang="en-US" sz="1800" b="1" dirty="0">
                <a:latin typeface="Arial" panose="020B0604020202020204" pitchFamily="34" charset="0"/>
              </a:endParaRPr>
            </a:p>
          </p:txBody>
        </p:sp>
        <p:sp>
          <p:nvSpPr>
            <p:cNvPr id="92212" name="Rectangle 73"/>
            <p:cNvSpPr/>
            <p:nvPr/>
          </p:nvSpPr>
          <p:spPr>
            <a:xfrm>
              <a:off x="3095" y="1714"/>
              <a:ext cx="242"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1500" b="1" dirty="0">
                  <a:solidFill>
                    <a:srgbClr val="000000"/>
                  </a:solidFill>
                  <a:latin typeface="宋体" panose="02010600030101010101" pitchFamily="2" charset="-122"/>
                </a:rPr>
                <a:t>信号</a:t>
              </a:r>
              <a:endParaRPr lang="zh-CN" altLang="en-US" sz="1800" b="1" dirty="0">
                <a:latin typeface="Arial" panose="020B0604020202020204" pitchFamily="34" charset="0"/>
              </a:endParaRPr>
            </a:p>
          </p:txBody>
        </p:sp>
        <p:grpSp>
          <p:nvGrpSpPr>
            <p:cNvPr id="92213" name="Group 78"/>
            <p:cNvGrpSpPr/>
            <p:nvPr/>
          </p:nvGrpSpPr>
          <p:grpSpPr>
            <a:xfrm>
              <a:off x="571" y="1879"/>
              <a:ext cx="197" cy="145"/>
              <a:chOff x="571" y="1879"/>
              <a:chExt cx="197" cy="145"/>
            </a:xfrm>
          </p:grpSpPr>
          <p:sp>
            <p:nvSpPr>
              <p:cNvPr id="92247" name="Rectangle 74"/>
              <p:cNvSpPr/>
              <p:nvPr/>
            </p:nvSpPr>
            <p:spPr>
              <a:xfrm>
                <a:off x="728"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48" name="Rectangle 75"/>
              <p:cNvSpPr/>
              <p:nvPr/>
            </p:nvSpPr>
            <p:spPr>
              <a:xfrm>
                <a:off x="634"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49" name="Rectangle 76"/>
              <p:cNvSpPr/>
              <p:nvPr/>
            </p:nvSpPr>
            <p:spPr>
              <a:xfrm>
                <a:off x="680" y="1879"/>
                <a:ext cx="33"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t</a:t>
                </a:r>
                <a:endParaRPr lang="zh-CN" altLang="zh-CN" sz="1800" b="1" dirty="0">
                  <a:latin typeface="Arial" panose="020B0604020202020204" pitchFamily="34" charset="0"/>
                </a:endParaRPr>
              </a:p>
            </p:txBody>
          </p:sp>
          <p:sp>
            <p:nvSpPr>
              <p:cNvPr id="92250" name="Rectangle 77"/>
              <p:cNvSpPr/>
              <p:nvPr/>
            </p:nvSpPr>
            <p:spPr>
              <a:xfrm>
                <a:off x="571" y="1879"/>
                <a:ext cx="47"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r</a:t>
                </a:r>
                <a:endParaRPr lang="zh-CN" altLang="zh-CN" sz="1800" b="1" dirty="0">
                  <a:latin typeface="Arial" panose="020B0604020202020204" pitchFamily="34" charset="0"/>
                </a:endParaRPr>
              </a:p>
            </p:txBody>
          </p:sp>
        </p:grpSp>
        <p:grpSp>
          <p:nvGrpSpPr>
            <p:cNvPr id="92214" name="Group 83"/>
            <p:cNvGrpSpPr/>
            <p:nvPr/>
          </p:nvGrpSpPr>
          <p:grpSpPr>
            <a:xfrm>
              <a:off x="1159" y="1879"/>
              <a:ext cx="198" cy="145"/>
              <a:chOff x="1159" y="1879"/>
              <a:chExt cx="198" cy="145"/>
            </a:xfrm>
          </p:grpSpPr>
          <p:sp>
            <p:nvSpPr>
              <p:cNvPr id="92243" name="Rectangle 79"/>
              <p:cNvSpPr/>
              <p:nvPr/>
            </p:nvSpPr>
            <p:spPr>
              <a:xfrm>
                <a:off x="1317"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44" name="Rectangle 80"/>
              <p:cNvSpPr/>
              <p:nvPr/>
            </p:nvSpPr>
            <p:spPr>
              <a:xfrm>
                <a:off x="1223"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45" name="Rectangle 81"/>
              <p:cNvSpPr/>
              <p:nvPr/>
            </p:nvSpPr>
            <p:spPr>
              <a:xfrm>
                <a:off x="1269" y="1879"/>
                <a:ext cx="33"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t</a:t>
                </a:r>
                <a:endParaRPr lang="zh-CN" altLang="zh-CN" sz="1800" b="1" dirty="0">
                  <a:latin typeface="Arial" panose="020B0604020202020204" pitchFamily="34" charset="0"/>
                </a:endParaRPr>
              </a:p>
            </p:txBody>
          </p:sp>
          <p:sp>
            <p:nvSpPr>
              <p:cNvPr id="92246" name="Rectangle 82"/>
              <p:cNvSpPr/>
              <p:nvPr/>
            </p:nvSpPr>
            <p:spPr>
              <a:xfrm>
                <a:off x="1159" y="1879"/>
                <a:ext cx="54"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e</a:t>
                </a:r>
                <a:endParaRPr lang="zh-CN" altLang="zh-CN" sz="1800" b="1" dirty="0">
                  <a:latin typeface="Arial" panose="020B0604020202020204" pitchFamily="34" charset="0"/>
                </a:endParaRPr>
              </a:p>
            </p:txBody>
          </p:sp>
        </p:grpSp>
        <p:grpSp>
          <p:nvGrpSpPr>
            <p:cNvPr id="92215" name="Group 88"/>
            <p:cNvGrpSpPr/>
            <p:nvPr/>
          </p:nvGrpSpPr>
          <p:grpSpPr>
            <a:xfrm>
              <a:off x="4881" y="1879"/>
              <a:ext cx="200" cy="145"/>
              <a:chOff x="4881" y="1879"/>
              <a:chExt cx="200" cy="145"/>
            </a:xfrm>
          </p:grpSpPr>
          <p:sp>
            <p:nvSpPr>
              <p:cNvPr id="92239" name="Rectangle 84"/>
              <p:cNvSpPr/>
              <p:nvPr/>
            </p:nvSpPr>
            <p:spPr>
              <a:xfrm>
                <a:off x="5041"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40" name="Rectangle 85"/>
              <p:cNvSpPr/>
              <p:nvPr/>
            </p:nvSpPr>
            <p:spPr>
              <a:xfrm>
                <a:off x="4947"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41" name="Rectangle 86"/>
              <p:cNvSpPr/>
              <p:nvPr/>
            </p:nvSpPr>
            <p:spPr>
              <a:xfrm>
                <a:off x="4993" y="1879"/>
                <a:ext cx="33"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t</a:t>
                </a:r>
                <a:endParaRPr lang="zh-CN" altLang="zh-CN" sz="1800" b="1" dirty="0">
                  <a:latin typeface="Arial" panose="020B0604020202020204" pitchFamily="34" charset="0"/>
                </a:endParaRPr>
              </a:p>
            </p:txBody>
          </p:sp>
          <p:sp>
            <p:nvSpPr>
              <p:cNvPr id="92242" name="Rectangle 87"/>
              <p:cNvSpPr/>
              <p:nvPr/>
            </p:nvSpPr>
            <p:spPr>
              <a:xfrm>
                <a:off x="4881" y="1879"/>
                <a:ext cx="54"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c</a:t>
                </a:r>
                <a:endParaRPr lang="zh-CN" altLang="zh-CN" sz="1800" b="1" dirty="0">
                  <a:latin typeface="Arial" panose="020B0604020202020204" pitchFamily="34" charset="0"/>
                </a:endParaRPr>
              </a:p>
            </p:txBody>
          </p:sp>
        </p:grpSp>
        <p:grpSp>
          <p:nvGrpSpPr>
            <p:cNvPr id="92216" name="Group 94"/>
            <p:cNvGrpSpPr/>
            <p:nvPr/>
          </p:nvGrpSpPr>
          <p:grpSpPr>
            <a:xfrm>
              <a:off x="3917" y="1879"/>
              <a:ext cx="259" cy="169"/>
              <a:chOff x="3917" y="1879"/>
              <a:chExt cx="259" cy="169"/>
            </a:xfrm>
          </p:grpSpPr>
          <p:sp>
            <p:nvSpPr>
              <p:cNvPr id="92234" name="Rectangle 89"/>
              <p:cNvSpPr/>
              <p:nvPr/>
            </p:nvSpPr>
            <p:spPr>
              <a:xfrm>
                <a:off x="4136"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35" name="Rectangle 90"/>
              <p:cNvSpPr/>
              <p:nvPr/>
            </p:nvSpPr>
            <p:spPr>
              <a:xfrm>
                <a:off x="4041"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36" name="Rectangle 91"/>
              <p:cNvSpPr/>
              <p:nvPr/>
            </p:nvSpPr>
            <p:spPr>
              <a:xfrm>
                <a:off x="3982" y="1941"/>
                <a:ext cx="44" cy="10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100" b="1" dirty="0">
                    <a:solidFill>
                      <a:srgbClr val="000000"/>
                    </a:solidFill>
                    <a:latin typeface="Times New Roman" panose="02020603050405020304" pitchFamily="18" charset="0"/>
                  </a:rPr>
                  <a:t>1</a:t>
                </a:r>
                <a:endParaRPr lang="zh-CN" altLang="zh-CN" sz="1800" b="1" dirty="0">
                  <a:latin typeface="Arial" panose="020B0604020202020204" pitchFamily="34" charset="0"/>
                </a:endParaRPr>
              </a:p>
            </p:txBody>
          </p:sp>
          <p:sp>
            <p:nvSpPr>
              <p:cNvPr id="92237" name="Rectangle 92"/>
              <p:cNvSpPr/>
              <p:nvPr/>
            </p:nvSpPr>
            <p:spPr>
              <a:xfrm>
                <a:off x="4087" y="1879"/>
                <a:ext cx="33"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t</a:t>
                </a:r>
                <a:endParaRPr lang="zh-CN" altLang="zh-CN" sz="1800" b="1" dirty="0">
                  <a:latin typeface="Arial" panose="020B0604020202020204" pitchFamily="34" charset="0"/>
                </a:endParaRPr>
              </a:p>
            </p:txBody>
          </p:sp>
          <p:sp>
            <p:nvSpPr>
              <p:cNvPr id="92238" name="Rectangle 93"/>
              <p:cNvSpPr/>
              <p:nvPr/>
            </p:nvSpPr>
            <p:spPr>
              <a:xfrm>
                <a:off x="3917" y="1879"/>
                <a:ext cx="68"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u</a:t>
                </a:r>
                <a:endParaRPr lang="zh-CN" altLang="zh-CN" sz="1800" b="1" dirty="0">
                  <a:latin typeface="Arial" panose="020B0604020202020204" pitchFamily="34" charset="0"/>
                </a:endParaRPr>
              </a:p>
            </p:txBody>
          </p:sp>
        </p:grpSp>
        <p:grpSp>
          <p:nvGrpSpPr>
            <p:cNvPr id="92217" name="Group 99"/>
            <p:cNvGrpSpPr/>
            <p:nvPr/>
          </p:nvGrpSpPr>
          <p:grpSpPr>
            <a:xfrm>
              <a:off x="3042" y="1879"/>
              <a:ext cx="324" cy="145"/>
              <a:chOff x="3042" y="1879"/>
              <a:chExt cx="324" cy="145"/>
            </a:xfrm>
          </p:grpSpPr>
          <p:sp>
            <p:nvSpPr>
              <p:cNvPr id="92230" name="Rectangle 95"/>
              <p:cNvSpPr/>
              <p:nvPr/>
            </p:nvSpPr>
            <p:spPr>
              <a:xfrm>
                <a:off x="3326"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31" name="Rectangle 96"/>
              <p:cNvSpPr/>
              <p:nvPr/>
            </p:nvSpPr>
            <p:spPr>
              <a:xfrm>
                <a:off x="3118"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32" name="Rectangle 97"/>
              <p:cNvSpPr/>
              <p:nvPr/>
            </p:nvSpPr>
            <p:spPr>
              <a:xfrm>
                <a:off x="3169" y="1879"/>
                <a:ext cx="134"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kT</a:t>
                </a:r>
                <a:endParaRPr lang="zh-CN" altLang="zh-CN" sz="1800" b="1" dirty="0">
                  <a:latin typeface="Arial" panose="020B0604020202020204" pitchFamily="34" charset="0"/>
                </a:endParaRPr>
              </a:p>
            </p:txBody>
          </p:sp>
          <p:sp>
            <p:nvSpPr>
              <p:cNvPr id="92233" name="Rectangle 98"/>
              <p:cNvSpPr/>
              <p:nvPr/>
            </p:nvSpPr>
            <p:spPr>
              <a:xfrm>
                <a:off x="3042" y="1879"/>
                <a:ext cx="68"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u</a:t>
                </a:r>
                <a:endParaRPr lang="zh-CN" altLang="zh-CN" sz="1800" b="1" dirty="0">
                  <a:latin typeface="Arial" panose="020B0604020202020204" pitchFamily="34" charset="0"/>
                </a:endParaRPr>
              </a:p>
            </p:txBody>
          </p:sp>
        </p:grpSp>
        <p:grpSp>
          <p:nvGrpSpPr>
            <p:cNvPr id="92218" name="Group 104"/>
            <p:cNvGrpSpPr/>
            <p:nvPr/>
          </p:nvGrpSpPr>
          <p:grpSpPr>
            <a:xfrm>
              <a:off x="2003" y="1879"/>
              <a:ext cx="311" cy="145"/>
              <a:chOff x="2003" y="1879"/>
              <a:chExt cx="311" cy="145"/>
            </a:xfrm>
          </p:grpSpPr>
          <p:sp>
            <p:nvSpPr>
              <p:cNvPr id="92226" name="Rectangle 100"/>
              <p:cNvSpPr/>
              <p:nvPr/>
            </p:nvSpPr>
            <p:spPr>
              <a:xfrm>
                <a:off x="2274"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27" name="Rectangle 101"/>
              <p:cNvSpPr/>
              <p:nvPr/>
            </p:nvSpPr>
            <p:spPr>
              <a:xfrm>
                <a:off x="2067" y="1879"/>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28" name="Rectangle 102"/>
              <p:cNvSpPr/>
              <p:nvPr/>
            </p:nvSpPr>
            <p:spPr>
              <a:xfrm>
                <a:off x="2117" y="1879"/>
                <a:ext cx="134"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kT</a:t>
                </a:r>
                <a:endParaRPr lang="zh-CN" altLang="zh-CN" sz="1800" b="1" dirty="0">
                  <a:latin typeface="Arial" panose="020B0604020202020204" pitchFamily="34" charset="0"/>
                </a:endParaRPr>
              </a:p>
            </p:txBody>
          </p:sp>
          <p:sp>
            <p:nvSpPr>
              <p:cNvPr id="92229" name="Rectangle 103"/>
              <p:cNvSpPr/>
              <p:nvPr/>
            </p:nvSpPr>
            <p:spPr>
              <a:xfrm>
                <a:off x="2003" y="1879"/>
                <a:ext cx="54"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e</a:t>
                </a:r>
                <a:endParaRPr lang="zh-CN" altLang="zh-CN" sz="1800" b="1" dirty="0">
                  <a:latin typeface="Arial" panose="020B0604020202020204" pitchFamily="34" charset="0"/>
                </a:endParaRPr>
              </a:p>
            </p:txBody>
          </p:sp>
        </p:grpSp>
        <p:grpSp>
          <p:nvGrpSpPr>
            <p:cNvPr id="92219" name="Group 109"/>
            <p:cNvGrpSpPr/>
            <p:nvPr/>
          </p:nvGrpSpPr>
          <p:grpSpPr>
            <a:xfrm>
              <a:off x="1231" y="2455"/>
              <a:ext cx="206" cy="145"/>
              <a:chOff x="1231" y="2455"/>
              <a:chExt cx="206" cy="145"/>
            </a:xfrm>
          </p:grpSpPr>
          <p:sp>
            <p:nvSpPr>
              <p:cNvPr id="92222" name="Rectangle 105"/>
              <p:cNvSpPr/>
              <p:nvPr/>
            </p:nvSpPr>
            <p:spPr>
              <a:xfrm>
                <a:off x="1397" y="2455"/>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23" name="Rectangle 106"/>
              <p:cNvSpPr/>
              <p:nvPr/>
            </p:nvSpPr>
            <p:spPr>
              <a:xfrm>
                <a:off x="1303" y="2455"/>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dirty="0">
                    <a:solidFill>
                      <a:srgbClr val="000000"/>
                    </a:solidFill>
                    <a:latin typeface="Times New Roman" panose="02020603050405020304" pitchFamily="18" charset="0"/>
                  </a:rPr>
                  <a:t>(</a:t>
                </a:r>
                <a:endParaRPr lang="zh-CN" altLang="zh-CN" sz="1800" b="1" dirty="0">
                  <a:latin typeface="Arial" panose="020B0604020202020204" pitchFamily="34" charset="0"/>
                </a:endParaRPr>
              </a:p>
            </p:txBody>
          </p:sp>
          <p:sp>
            <p:nvSpPr>
              <p:cNvPr id="92224" name="Rectangle 107"/>
              <p:cNvSpPr/>
              <p:nvPr/>
            </p:nvSpPr>
            <p:spPr>
              <a:xfrm>
                <a:off x="1349" y="2455"/>
                <a:ext cx="33"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t</a:t>
                </a:r>
                <a:endParaRPr lang="zh-CN" altLang="zh-CN" sz="1800" b="1" dirty="0">
                  <a:latin typeface="Arial" panose="020B0604020202020204" pitchFamily="34" charset="0"/>
                </a:endParaRPr>
              </a:p>
            </p:txBody>
          </p:sp>
          <p:sp>
            <p:nvSpPr>
              <p:cNvPr id="92225" name="Rectangle 108"/>
              <p:cNvSpPr/>
              <p:nvPr/>
            </p:nvSpPr>
            <p:spPr>
              <a:xfrm>
                <a:off x="1231" y="2455"/>
                <a:ext cx="40" cy="14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zh-CN" sz="1500" b="1" i="1" dirty="0">
                    <a:solidFill>
                      <a:srgbClr val="000000"/>
                    </a:solidFill>
                    <a:latin typeface="Times New Roman" panose="02020603050405020304" pitchFamily="18" charset="0"/>
                  </a:rPr>
                  <a:t>f</a:t>
                </a:r>
                <a:endParaRPr lang="zh-CN" altLang="zh-CN" sz="1800" b="1" dirty="0">
                  <a:latin typeface="Arial" panose="020B0604020202020204" pitchFamily="34" charset="0"/>
                </a:endParaRPr>
              </a:p>
            </p:txBody>
          </p:sp>
        </p:grpSp>
        <p:sp>
          <p:nvSpPr>
            <p:cNvPr id="92220" name="Line 110"/>
            <p:cNvSpPr/>
            <p:nvPr/>
          </p:nvSpPr>
          <p:spPr>
            <a:xfrm flipH="1">
              <a:off x="2149" y="1434"/>
              <a:ext cx="168" cy="287"/>
            </a:xfrm>
            <a:prstGeom prst="line">
              <a:avLst/>
            </a:prstGeom>
            <a:ln w="11" cap="flat" cmpd="sng">
              <a:solidFill>
                <a:srgbClr val="000000"/>
              </a:solidFill>
              <a:prstDash val="solid"/>
              <a:headEnd type="none" w="med" len="med"/>
              <a:tailEnd type="none" w="med" len="med"/>
            </a:ln>
          </p:spPr>
        </p:sp>
        <p:sp>
          <p:nvSpPr>
            <p:cNvPr id="92221" name="Line 111"/>
            <p:cNvSpPr/>
            <p:nvPr/>
          </p:nvSpPr>
          <p:spPr>
            <a:xfrm>
              <a:off x="2824" y="1434"/>
              <a:ext cx="169" cy="287"/>
            </a:xfrm>
            <a:prstGeom prst="line">
              <a:avLst/>
            </a:prstGeom>
            <a:ln w="11" cap="flat" cmpd="sng">
              <a:solidFill>
                <a:srgbClr val="000000"/>
              </a:solidFill>
              <a:prstDash val="solid"/>
              <a:headEnd type="none" w="med" len="med"/>
              <a:tailEnd type="none" w="med" len="med"/>
            </a:ln>
          </p:spPr>
        </p:sp>
      </p:grpSp>
      <p:sp>
        <p:nvSpPr>
          <p:cNvPr id="92163" name="标题 1"/>
          <p:cNvSpPr txBox="1"/>
          <p:nvPr/>
        </p:nvSpPr>
        <p:spPr>
          <a:xfrm>
            <a:off x="1357313" y="500063"/>
            <a:ext cx="7186612" cy="65405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zh-CN" altLang="en-US" sz="2800" dirty="0">
                <a:solidFill>
                  <a:srgbClr val="C00000"/>
                </a:solidFill>
                <a:latin typeface="黑体" panose="02010609060101010101" pitchFamily="49" charset="-122"/>
                <a:ea typeface="黑体" panose="02010609060101010101" pitchFamily="49" charset="-122"/>
              </a:rPr>
              <a:t>计算机采样控制系统</a:t>
            </a:r>
            <a:endParaRPr lang="zh-CN" altLang="en-US" sz="2800" dirty="0">
              <a:solidFill>
                <a:srgbClr val="C00000"/>
              </a:solidFill>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标题 1"/>
          <p:cNvSpPr>
            <a:spLocks noGrp="1"/>
          </p:cNvSpPr>
          <p:nvPr>
            <p:ph type="title"/>
          </p:nvPr>
        </p:nvSpPr>
        <p:spPr/>
        <p:txBody>
          <a:bodyPr vert="horz" wrap="square" lIns="91440" tIns="45720" rIns="91440" bIns="45720" anchor="ctr" anchorCtr="0"/>
          <a:p>
            <a:pPr eaLnBrk="1" hangingPunct="1"/>
            <a:r>
              <a:rPr lang="zh-CN" altLang="en-US" sz="2800" dirty="0">
                <a:solidFill>
                  <a:srgbClr val="C00000"/>
                </a:solidFill>
                <a:latin typeface="黑体" panose="02010609060101010101" pitchFamily="49" charset="-122"/>
                <a:ea typeface="黑体" panose="02010609060101010101" pitchFamily="49" charset="-122"/>
              </a:rPr>
              <a:t>控制系统的分类</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94211" name="Rectangle 3"/>
          <p:cNvSpPr txBox="1"/>
          <p:nvPr/>
        </p:nvSpPr>
        <p:spPr>
          <a:xfrm>
            <a:off x="0" y="2052638"/>
            <a:ext cx="9144000" cy="4162425"/>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990600" lvl="1" indent="-533400" algn="just" eaLnBrk="1" hangingPunct="1">
              <a:lnSpc>
                <a:spcPct val="150000"/>
              </a:lnSpc>
              <a:buFontTx/>
              <a:buNone/>
            </a:pPr>
            <a:r>
              <a:rPr lang="zh-CN" altLang="en-US" sz="2400" dirty="0">
                <a:latin typeface="黑体" panose="02010609060101010101" pitchFamily="49" charset="-122"/>
                <a:ea typeface="黑体" panose="02010609060101010101" pitchFamily="49" charset="-122"/>
              </a:rPr>
              <a:t>*按给定信号的形式                 恒值系统</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随动系统 </a:t>
            </a:r>
            <a:endParaRPr lang="zh-CN" altLang="en-US" sz="2400" dirty="0">
              <a:latin typeface="黑体" panose="02010609060101010101" pitchFamily="49" charset="-122"/>
              <a:ea typeface="黑体" panose="02010609060101010101" pitchFamily="49" charset="-122"/>
            </a:endParaRPr>
          </a:p>
          <a:p>
            <a:pPr marL="990600" lvl="1" indent="-533400" algn="just" eaLnBrk="1" hangingPunct="1">
              <a:lnSpc>
                <a:spcPct val="150000"/>
              </a:lnSpc>
              <a:buFontTx/>
              <a:buNone/>
            </a:pPr>
            <a:r>
              <a:rPr lang="zh-CN" altLang="en-US" sz="2400" dirty="0">
                <a:latin typeface="黑体" panose="02010609060101010101" pitchFamily="49" charset="-122"/>
                <a:ea typeface="黑体" panose="02010609060101010101" pitchFamily="49" charset="-122"/>
              </a:rPr>
              <a:t>*按系统是否满足叠加原理           线性系统</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非线性系统</a:t>
            </a:r>
            <a:endParaRPr lang="zh-CN" altLang="en-US" sz="2400" dirty="0">
              <a:latin typeface="黑体" panose="02010609060101010101" pitchFamily="49" charset="-122"/>
              <a:ea typeface="黑体" panose="02010609060101010101" pitchFamily="49" charset="-122"/>
            </a:endParaRPr>
          </a:p>
          <a:p>
            <a:pPr marL="990600" lvl="1" indent="-533400" algn="just" eaLnBrk="1" hangingPunct="1">
              <a:lnSpc>
                <a:spcPct val="150000"/>
              </a:lnSpc>
              <a:buFontTx/>
              <a:buNone/>
            </a:pPr>
            <a:r>
              <a:rPr lang="zh-CN" altLang="en-US" sz="2400" dirty="0">
                <a:latin typeface="黑体" panose="02010609060101010101" pitchFamily="49" charset="-122"/>
                <a:ea typeface="黑体" panose="02010609060101010101" pitchFamily="49" charset="-122"/>
              </a:rPr>
              <a:t>*按系统参数是否随时间变化         定常系统</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时变系统</a:t>
            </a:r>
            <a:endParaRPr lang="zh-CN" altLang="en-US" sz="2400" dirty="0">
              <a:latin typeface="黑体" panose="02010609060101010101" pitchFamily="49" charset="-122"/>
              <a:ea typeface="黑体" panose="02010609060101010101" pitchFamily="49" charset="-122"/>
            </a:endParaRPr>
          </a:p>
          <a:p>
            <a:pPr marL="990600" lvl="1" indent="-533400" algn="just" eaLnBrk="1" hangingPunct="1">
              <a:lnSpc>
                <a:spcPct val="150000"/>
              </a:lnSpc>
              <a:buFontTx/>
              <a:buNone/>
            </a:pPr>
            <a:r>
              <a:rPr lang="zh-CN" altLang="en-US" sz="2400" dirty="0">
                <a:latin typeface="黑体" panose="02010609060101010101" pitchFamily="49" charset="-122"/>
                <a:ea typeface="黑体" panose="02010609060101010101" pitchFamily="49" charset="-122"/>
              </a:rPr>
              <a:t>*按信号传递的形式                 连续系统</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离散系统</a:t>
            </a:r>
            <a:endParaRPr lang="zh-CN" altLang="en-US" sz="2400" dirty="0">
              <a:latin typeface="黑体" panose="02010609060101010101" pitchFamily="49" charset="-122"/>
              <a:ea typeface="黑体" panose="02010609060101010101" pitchFamily="49" charset="-122"/>
            </a:endParaRPr>
          </a:p>
          <a:p>
            <a:pPr marL="990600" lvl="1" indent="-533400" algn="just" eaLnBrk="1" hangingPunct="1">
              <a:lnSpc>
                <a:spcPct val="150000"/>
              </a:lnSpc>
              <a:buFontTx/>
              <a:buNone/>
            </a:pP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按输入输出变量的多少             单变量系统</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多变量系统</a:t>
            </a:r>
            <a:endParaRPr lang="en-US" altLang="zh-CN" sz="2400" dirty="0">
              <a:latin typeface="黑体" panose="02010609060101010101" pitchFamily="49" charset="-122"/>
              <a:ea typeface="黑体" panose="02010609060101010101" pitchFamily="49" charset="-122"/>
            </a:endParaRPr>
          </a:p>
          <a:p>
            <a:pPr marL="990600" lvl="1" indent="-533400" algn="just" eaLnBrk="1" hangingPunct="1">
              <a:lnSpc>
                <a:spcPct val="150000"/>
              </a:lnSpc>
              <a:buFontTx/>
              <a:buNone/>
            </a:pP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cover dir="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2"/>
          <p:cNvSpPr>
            <a:spLocks noGrp="1"/>
          </p:cNvSpPr>
          <p:nvPr>
            <p:ph type="title"/>
          </p:nvPr>
        </p:nvSpPr>
        <p:spPr>
          <a:xfrm>
            <a:off x="827088" y="285750"/>
            <a:ext cx="8066087" cy="1143000"/>
          </a:xfrm>
        </p:spPr>
        <p:txBody>
          <a:bodyPr vert="horz" wrap="square" lIns="91440" tIns="45720" rIns="91440" bIns="45720" anchor="ctr" anchorCtr="0"/>
          <a:p>
            <a:pPr eaLnBrk="1" hangingPunct="1"/>
            <a:r>
              <a:rPr lang="en-US" altLang="zh-CN" sz="3200" b="1" dirty="0">
                <a:solidFill>
                  <a:srgbClr val="C00000"/>
                </a:solidFill>
                <a:latin typeface="Times New Roman" panose="02020603050405020304" pitchFamily="18" charset="0"/>
                <a:ea typeface="黑体" panose="02010609060101010101" pitchFamily="49" charset="-122"/>
              </a:rPr>
              <a:t>Performance requirements of control system</a:t>
            </a:r>
            <a:r>
              <a:rPr lang="en-US" altLang="zh-CN" sz="3600" b="1" dirty="0">
                <a:solidFill>
                  <a:srgbClr val="C00000"/>
                </a:solidFill>
                <a:latin typeface="黑体" panose="02010609060101010101" pitchFamily="49" charset="-122"/>
                <a:ea typeface="黑体" panose="02010609060101010101" pitchFamily="49" charset="-122"/>
              </a:rPr>
              <a:t> </a:t>
            </a:r>
            <a:br>
              <a:rPr lang="en-US" altLang="zh-CN" sz="3600" b="1" dirty="0">
                <a:solidFill>
                  <a:srgbClr val="C00000"/>
                </a:solidFill>
                <a:latin typeface="黑体" panose="02010609060101010101" pitchFamily="49" charset="-122"/>
                <a:ea typeface="黑体" panose="02010609060101010101" pitchFamily="49" charset="-122"/>
              </a:rPr>
            </a:br>
            <a:r>
              <a:rPr lang="zh-CN" altLang="en-US" sz="2800" b="1" dirty="0">
                <a:latin typeface="黑体" panose="02010609060101010101" pitchFamily="49" charset="-122"/>
                <a:ea typeface="黑体" panose="02010609060101010101" pitchFamily="49" charset="-122"/>
              </a:rPr>
              <a:t>控制系统的性能要求</a:t>
            </a:r>
            <a:endParaRPr lang="zh-CN" altLang="en-US" sz="2800" b="1" dirty="0">
              <a:latin typeface="黑体" panose="02010609060101010101" pitchFamily="49" charset="-122"/>
              <a:ea typeface="黑体" panose="02010609060101010101" pitchFamily="49" charset="-122"/>
            </a:endParaRPr>
          </a:p>
        </p:txBody>
      </p:sp>
      <p:sp>
        <p:nvSpPr>
          <p:cNvPr id="95235" name="矩形 5"/>
          <p:cNvSpPr/>
          <p:nvPr/>
        </p:nvSpPr>
        <p:spPr>
          <a:xfrm>
            <a:off x="539750" y="1699895"/>
            <a:ext cx="8424863" cy="156781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20000"/>
              </a:lnSpc>
              <a:spcBef>
                <a:spcPts val="0"/>
              </a:spcBef>
              <a:spcAft>
                <a:spcPts val="0"/>
              </a:spcAft>
              <a:buFontTx/>
              <a:buNone/>
            </a:pPr>
            <a:r>
              <a:rPr lang="en-US" altLang="zh-CN" sz="2800" b="1" dirty="0">
                <a:solidFill>
                  <a:schemeClr val="hlink"/>
                </a:solidFill>
                <a:latin typeface="Times New Roman" panose="02020603050405020304" pitchFamily="18" charset="0"/>
                <a:ea typeface="黑体" panose="02010609060101010101" pitchFamily="49" charset="-122"/>
              </a:rPr>
              <a:t>What is the performance in response to changes in inputs and disturbances?</a:t>
            </a:r>
            <a:r>
              <a:rPr lang="en-US" altLang="zh-CN" sz="2800" b="1" dirty="0">
                <a:latin typeface="Times New Roman" panose="02020603050405020304" pitchFamily="18" charset="0"/>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通常将系统受到给定值或干扰信号作用后，控制被控量变化的全过程称为系统的动态过程。</a:t>
            </a:r>
            <a:endParaRPr lang="zh-CN" altLang="en-US" sz="2400" b="1" dirty="0">
              <a:latin typeface="黑体" panose="02010609060101010101" pitchFamily="49" charset="-122"/>
              <a:ea typeface="黑体" panose="02010609060101010101" pitchFamily="49" charset="-122"/>
            </a:endParaRPr>
          </a:p>
        </p:txBody>
      </p:sp>
      <p:graphicFrame>
        <p:nvGraphicFramePr>
          <p:cNvPr id="55298" name="Object 2"/>
          <p:cNvGraphicFramePr>
            <a:graphicFrameLocks noChangeAspect="1"/>
          </p:cNvGraphicFramePr>
          <p:nvPr/>
        </p:nvGraphicFramePr>
        <p:xfrm>
          <a:off x="357188" y="3348038"/>
          <a:ext cx="5072062" cy="3016250"/>
        </p:xfrm>
        <a:graphic>
          <a:graphicData uri="http://schemas.openxmlformats.org/presentationml/2006/ole">
            <mc:AlternateContent xmlns:mc="http://schemas.openxmlformats.org/markup-compatibility/2006">
              <mc:Choice xmlns:v="urn:schemas-microsoft-com:vml" Requires="v">
                <p:oleObj spid="_x0000_s3083" name="" r:id="rId1" imgW="7361555" imgH="4217670" progId="">
                  <p:embed/>
                </p:oleObj>
              </mc:Choice>
              <mc:Fallback>
                <p:oleObj name="" r:id="rId1" imgW="7361555" imgH="4217670" progId="">
                  <p:embed/>
                  <p:pic>
                    <p:nvPicPr>
                      <p:cNvPr id="0" name="图片 3082"/>
                      <p:cNvPicPr/>
                      <p:nvPr/>
                    </p:nvPicPr>
                    <p:blipFill>
                      <a:blip r:embed="rId2"/>
                      <a:stretch>
                        <a:fillRect/>
                      </a:stretch>
                    </p:blipFill>
                    <p:spPr>
                      <a:xfrm>
                        <a:off x="357188" y="3348038"/>
                        <a:ext cx="5072062" cy="3016250"/>
                      </a:xfrm>
                      <a:prstGeom prst="rect">
                        <a:avLst/>
                      </a:prstGeom>
                      <a:noFill/>
                      <a:ln w="12700" cap="flat" cmpd="sng">
                        <a:solidFill>
                          <a:schemeClr val="tx1"/>
                        </a:solidFill>
                        <a:prstDash val="solid"/>
                        <a:miter/>
                        <a:headEnd type="none" w="med" len="med"/>
                        <a:tailEnd type="none" w="med" len="med"/>
                      </a:ln>
                    </p:spPr>
                  </p:pic>
                </p:oleObj>
              </mc:Fallback>
            </mc:AlternateContent>
          </a:graphicData>
        </a:graphic>
      </p:graphicFrame>
      <p:sp>
        <p:nvSpPr>
          <p:cNvPr id="7" name="矩形 6"/>
          <p:cNvSpPr/>
          <p:nvPr/>
        </p:nvSpPr>
        <p:spPr>
          <a:xfrm>
            <a:off x="5643563" y="3143250"/>
            <a:ext cx="3286125" cy="33289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400" b="1" dirty="0">
                <a:solidFill>
                  <a:srgbClr val="FF0000"/>
                </a:solidFill>
                <a:latin typeface="仿宋_GB2312" panose="02010609030101010101" pitchFamily="49" charset="-122"/>
                <a:ea typeface="仿宋_GB2312" panose="02010609030101010101" pitchFamily="49" charset="-122"/>
              </a:rPr>
              <a:t>    系统在外力作用下，输出逐渐与期望值一致，则系统是稳定的，如曲线①所示；反之，输出如曲线②所示，则系统是不稳定的。</a:t>
            </a:r>
            <a:endParaRPr lang="zh-CN" altLang="en-US" sz="2400" b="1" dirty="0">
              <a:solidFill>
                <a:srgbClr val="FF0000"/>
              </a:solidFill>
              <a:latin typeface="仿宋_GB2312" panose="02010609030101010101" pitchFamily="49" charset="-122"/>
              <a:ea typeface="仿宋_GB2312" panose="0201060903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blinds(horizontal)">
                                      <p:cBhvr>
                                        <p:cTn id="7" dur="500"/>
                                        <p:tgtEl>
                                          <p:spTgt spid="552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4514" name="Object 2"/>
          <p:cNvGraphicFramePr>
            <a:graphicFrameLocks noChangeAspect="1"/>
          </p:cNvGraphicFramePr>
          <p:nvPr/>
        </p:nvGraphicFramePr>
        <p:xfrm>
          <a:off x="1714500" y="1928813"/>
          <a:ext cx="6215063" cy="4214812"/>
        </p:xfrm>
        <a:graphic>
          <a:graphicData uri="http://schemas.openxmlformats.org/presentationml/2006/ole">
            <mc:AlternateContent xmlns:mc="http://schemas.openxmlformats.org/markup-compatibility/2006">
              <mc:Choice xmlns:v="urn:schemas-microsoft-com:vml" Requires="v">
                <p:oleObj spid="_x0000_s3084" name="" r:id="rId1" imgW="7361555" imgH="4217670" progId="">
                  <p:embed/>
                </p:oleObj>
              </mc:Choice>
              <mc:Fallback>
                <p:oleObj name="" r:id="rId1" imgW="7361555" imgH="4217670" progId="">
                  <p:embed/>
                  <p:pic>
                    <p:nvPicPr>
                      <p:cNvPr id="0" name="图片 3083"/>
                      <p:cNvPicPr/>
                      <p:nvPr/>
                    </p:nvPicPr>
                    <p:blipFill>
                      <a:blip r:embed="rId2"/>
                      <a:stretch>
                        <a:fillRect/>
                      </a:stretch>
                    </p:blipFill>
                    <p:spPr>
                      <a:xfrm>
                        <a:off x="1714500" y="1928813"/>
                        <a:ext cx="6215063" cy="4214812"/>
                      </a:xfrm>
                      <a:prstGeom prst="rect">
                        <a:avLst/>
                      </a:prstGeom>
                      <a:noFill/>
                      <a:ln w="12700" cap="flat" cmpd="sng">
                        <a:solidFill>
                          <a:schemeClr val="tx1"/>
                        </a:solidFill>
                        <a:prstDash val="solid"/>
                        <a:miter/>
                        <a:headEnd type="none" w="med" len="med"/>
                        <a:tailEnd type="none" w="med" len="med"/>
                      </a:ln>
                    </p:spPr>
                  </p:pic>
                </p:oleObj>
              </mc:Fallback>
            </mc:AlternateContent>
          </a:graphicData>
        </a:graphic>
      </p:graphicFrame>
      <p:sp>
        <p:nvSpPr>
          <p:cNvPr id="96259" name="矩形 4"/>
          <p:cNvSpPr/>
          <p:nvPr/>
        </p:nvSpPr>
        <p:spPr>
          <a:xfrm>
            <a:off x="1331913" y="404813"/>
            <a:ext cx="7812087" cy="9445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dirty="0">
                <a:solidFill>
                  <a:srgbClr val="C00000"/>
                </a:solidFill>
                <a:latin typeface="Times New Roman" panose="02020603050405020304" pitchFamily="18" charset="0"/>
              </a:rPr>
              <a:t>Performance requirements of control system</a:t>
            </a:r>
            <a:endParaRPr lang="en-US" altLang="zh-CN" dirty="0">
              <a:solidFill>
                <a:srgbClr val="C00000"/>
              </a:solidFill>
              <a:latin typeface="Times New Roman" panose="02020603050405020304" pitchFamily="18" charset="0"/>
            </a:endParaRPr>
          </a:p>
          <a:p>
            <a:pPr marL="0" lvl="0" indent="0" algn="ctr" eaLnBrk="1" hangingPunct="1">
              <a:spcBef>
                <a:spcPct val="0"/>
              </a:spcBef>
              <a:buFontTx/>
              <a:buNone/>
            </a:pPr>
            <a:r>
              <a:rPr lang="zh-CN" altLang="en-US" sz="2400" dirty="0">
                <a:latin typeface="黑体" panose="02010609060101010101" pitchFamily="49" charset="-122"/>
                <a:ea typeface="黑体" panose="02010609060101010101" pitchFamily="49" charset="-122"/>
              </a:rPr>
              <a:t>控制系统的性能要求</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anim calcmode="lin" valueType="num">
                                      <p:cBhvr>
                                        <p:cTn id="7" dur="500" fill="hold"/>
                                        <p:tgtEl>
                                          <p:spTgt spid="64514"/>
                                        </p:tgtEl>
                                        <p:attrNameLst>
                                          <p:attrName>ppt_w</p:attrName>
                                        </p:attrNameLst>
                                      </p:cBhvr>
                                      <p:tavLst>
                                        <p:tav tm="0">
                                          <p:val>
                                            <p:strVal val="2/3*#ppt_w"/>
                                          </p:val>
                                        </p:tav>
                                        <p:tav tm="100000">
                                          <p:val>
                                            <p:strVal val="#ppt_w"/>
                                          </p:val>
                                        </p:tav>
                                      </p:tavLst>
                                    </p:anim>
                                    <p:anim calcmode="lin" valueType="num">
                                      <p:cBhvr>
                                        <p:cTn id="8" dur="500" fill="hold"/>
                                        <p:tgtEl>
                                          <p:spTgt spid="6451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6"/>
          <p:cNvSpPr txBox="1"/>
          <p:nvPr/>
        </p:nvSpPr>
        <p:spPr>
          <a:xfrm>
            <a:off x="428625" y="1965325"/>
            <a:ext cx="8001000" cy="4581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800" dirty="0">
                <a:latin typeface="黑体" panose="02010609060101010101" pitchFamily="49" charset="-122"/>
                <a:ea typeface="黑体" panose="02010609060101010101" pitchFamily="49" charset="-122"/>
              </a:rPr>
              <a:t>工程上常从</a:t>
            </a:r>
            <a:r>
              <a:rPr lang="zh-CN" altLang="en-US" sz="2800" dirty="0">
                <a:solidFill>
                  <a:srgbClr val="FF0000"/>
                </a:solidFill>
                <a:latin typeface="黑体" panose="02010609060101010101" pitchFamily="49" charset="-122"/>
                <a:ea typeface="黑体" panose="02010609060101010101" pitchFamily="49" charset="-122"/>
              </a:rPr>
              <a:t>稳、快、准</a:t>
            </a:r>
            <a:r>
              <a:rPr lang="zh-CN" altLang="en-US" sz="2800" dirty="0">
                <a:latin typeface="黑体" panose="02010609060101010101" pitchFamily="49" charset="-122"/>
                <a:ea typeface="黑体" panose="02010609060101010101" pitchFamily="49" charset="-122"/>
              </a:rPr>
              <a:t>三个方面来评价控制系统。</a:t>
            </a:r>
            <a:endParaRPr lang="zh-CN" altLang="en-US" sz="2800" dirty="0">
              <a:latin typeface="黑体" panose="02010609060101010101" pitchFamily="49" charset="-122"/>
              <a:ea typeface="黑体" panose="02010609060101010101" pitchFamily="49" charset="-122"/>
            </a:endParaRPr>
          </a:p>
          <a:p>
            <a:pPr marL="914400" lvl="2" indent="0" eaLnBrk="1" hangingPunct="1">
              <a:lnSpc>
                <a:spcPct val="150000"/>
              </a:lnSpc>
              <a:spcBef>
                <a:spcPct val="0"/>
              </a:spcBef>
              <a:buFont typeface="Wingdings" panose="05000000000000000000" pitchFamily="2" charset="2"/>
              <a:buChar char="§"/>
            </a:pPr>
            <a:r>
              <a:rPr lang="zh-CN" altLang="en-US" sz="2800" dirty="0">
                <a:latin typeface="Times New Roman" panose="02020603050405020304" pitchFamily="18" charset="0"/>
                <a:ea typeface="黑体" panose="02010609060101010101" pitchFamily="49" charset="-122"/>
              </a:rPr>
              <a:t> </a:t>
            </a:r>
            <a:r>
              <a:rPr lang="en-US" altLang="zh-CN" sz="2800" dirty="0">
                <a:solidFill>
                  <a:schemeClr val="hlink"/>
                </a:solidFill>
                <a:latin typeface="Times New Roman" panose="02020603050405020304" pitchFamily="18" charset="0"/>
                <a:ea typeface="黑体" panose="02010609060101010101" pitchFamily="49" charset="-122"/>
              </a:rPr>
              <a:t>Stable</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稳</a:t>
            </a:r>
            <a:r>
              <a:rPr lang="en-US" altLang="zh-CN" sz="2800" dirty="0">
                <a:latin typeface="黑体" panose="02010609060101010101" pitchFamily="49" charset="-122"/>
                <a:ea typeface="黑体" panose="02010609060101010101" pitchFamily="49" charset="-122"/>
              </a:rPr>
              <a:t>(</a:t>
            </a:r>
            <a:r>
              <a:rPr lang="en-US" altLang="zh-CN" sz="2800" dirty="0">
                <a:latin typeface="Times New Roman" panose="02020603050405020304" pitchFamily="18" charset="0"/>
                <a:ea typeface="黑体" panose="02010609060101010101" pitchFamily="49" charset="-122"/>
              </a:rPr>
              <a:t>stability</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稳定性</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     </a:t>
            </a:r>
            <a:endParaRPr lang="zh-CN" altLang="en-US" sz="2800" dirty="0">
              <a:latin typeface="黑体" panose="02010609060101010101" pitchFamily="49" charset="-122"/>
              <a:ea typeface="黑体" panose="02010609060101010101" pitchFamily="49" charset="-122"/>
            </a:endParaRPr>
          </a:p>
          <a:p>
            <a:pPr marL="914400" lvl="2" indent="0"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指动态过程的</a:t>
            </a:r>
            <a:r>
              <a:rPr lang="zh-CN" altLang="en-US" sz="2800" dirty="0">
                <a:solidFill>
                  <a:srgbClr val="FF3300"/>
                </a:solidFill>
                <a:latin typeface="黑体" panose="02010609060101010101" pitchFamily="49" charset="-122"/>
                <a:ea typeface="黑体" panose="02010609060101010101" pitchFamily="49" charset="-122"/>
              </a:rPr>
              <a:t>平稳性</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914400" lvl="2" indent="0" eaLnBrk="1" hangingPunct="1">
              <a:lnSpc>
                <a:spcPct val="150000"/>
              </a:lnSpc>
              <a:spcBef>
                <a:spcPct val="0"/>
              </a:spcBef>
              <a:buFont typeface="Wingdings" panose="05000000000000000000" pitchFamily="2" charset="2"/>
              <a:buChar char="§"/>
            </a:pPr>
            <a:r>
              <a:rPr lang="zh-CN" altLang="en-US" sz="2800" dirty="0">
                <a:latin typeface="黑体" panose="02010609060101010101" pitchFamily="49" charset="-122"/>
                <a:ea typeface="黑体" panose="02010609060101010101" pitchFamily="49" charset="-122"/>
              </a:rPr>
              <a:t> </a:t>
            </a:r>
            <a:r>
              <a:rPr lang="en-US" altLang="zh-CN" sz="2800" dirty="0">
                <a:solidFill>
                  <a:schemeClr val="hlink"/>
                </a:solidFill>
                <a:latin typeface="Times New Roman" panose="02020603050405020304" pitchFamily="18" charset="0"/>
                <a:ea typeface="黑体" panose="02010609060101010101" pitchFamily="49" charset="-122"/>
              </a:rPr>
              <a:t>Fast</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快</a:t>
            </a:r>
            <a:r>
              <a:rPr lang="en-US" altLang="zh-CN" sz="2800" dirty="0">
                <a:latin typeface="黑体" panose="02010609060101010101" pitchFamily="49" charset="-122"/>
                <a:ea typeface="黑体" panose="02010609060101010101" pitchFamily="49" charset="-122"/>
              </a:rPr>
              <a:t>(</a:t>
            </a:r>
            <a:r>
              <a:rPr lang="en-US" altLang="zh-CN" sz="2800" dirty="0">
                <a:latin typeface="Times New Roman" panose="02020603050405020304" pitchFamily="18" charset="0"/>
                <a:ea typeface="黑体" panose="02010609060101010101" pitchFamily="49" charset="-122"/>
              </a:rPr>
              <a:t>transient response</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瞬态性能</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  指动态过程的</a:t>
            </a:r>
            <a:r>
              <a:rPr lang="zh-CN" altLang="en-US" sz="2800" dirty="0">
                <a:solidFill>
                  <a:srgbClr val="FF3300"/>
                </a:solidFill>
                <a:latin typeface="黑体" panose="02010609060101010101" pitchFamily="49" charset="-122"/>
                <a:ea typeface="黑体" panose="02010609060101010101" pitchFamily="49" charset="-122"/>
              </a:rPr>
              <a:t>快速性</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914400" lvl="2" indent="0" eaLnBrk="1" hangingPunct="1">
              <a:lnSpc>
                <a:spcPct val="150000"/>
              </a:lnSpc>
              <a:spcBef>
                <a:spcPct val="0"/>
              </a:spcBef>
              <a:buFont typeface="Wingdings" panose="05000000000000000000" pitchFamily="2" charset="2"/>
              <a:buChar char="§"/>
            </a:pPr>
            <a:r>
              <a:rPr lang="zh-CN" altLang="en-US" sz="2800" dirty="0">
                <a:latin typeface="黑体" panose="02010609060101010101" pitchFamily="49" charset="-122"/>
                <a:ea typeface="黑体" panose="02010609060101010101" pitchFamily="49" charset="-122"/>
              </a:rPr>
              <a:t> </a:t>
            </a:r>
            <a:r>
              <a:rPr lang="en-US" altLang="zh-CN" sz="2800" dirty="0">
                <a:solidFill>
                  <a:schemeClr val="hlink"/>
                </a:solidFill>
                <a:latin typeface="Times New Roman" panose="02020603050405020304" pitchFamily="18" charset="0"/>
                <a:ea typeface="黑体" panose="02010609060101010101" pitchFamily="49" charset="-122"/>
              </a:rPr>
              <a:t>Accurate</a:t>
            </a:r>
            <a:r>
              <a:rPr lang="zh-CN" altLang="en-US" sz="2800" dirty="0">
                <a:latin typeface="黑体" panose="02010609060101010101" pitchFamily="49" charset="-122"/>
                <a:ea typeface="黑体" panose="02010609060101010101" pitchFamily="49" charset="-122"/>
              </a:rPr>
              <a:t>准</a:t>
            </a:r>
            <a:r>
              <a:rPr lang="en-US" altLang="zh-CN" sz="2800" dirty="0">
                <a:latin typeface="黑体" panose="02010609060101010101" pitchFamily="49" charset="-122"/>
                <a:ea typeface="黑体" panose="02010609060101010101" pitchFamily="49" charset="-122"/>
              </a:rPr>
              <a:t>(</a:t>
            </a:r>
            <a:r>
              <a:rPr lang="en-US" altLang="zh-CN" sz="2800" dirty="0">
                <a:latin typeface="Times New Roman" panose="02020603050405020304" pitchFamily="18" charset="0"/>
                <a:ea typeface="黑体" panose="02010609060101010101" pitchFamily="49" charset="-122"/>
              </a:rPr>
              <a:t>steady-sate response </a:t>
            </a:r>
            <a:r>
              <a:rPr lang="zh-CN" altLang="en-US" sz="2800" dirty="0">
                <a:latin typeface="黑体" panose="02010609060101010101" pitchFamily="49" charset="-122"/>
                <a:ea typeface="黑体" panose="02010609060101010101" pitchFamily="49" charset="-122"/>
              </a:rPr>
              <a:t>稳态性能</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  </a:t>
            </a:r>
            <a:endParaRPr lang="zh-CN" altLang="en-US" sz="2800" dirty="0">
              <a:latin typeface="黑体" panose="02010609060101010101" pitchFamily="49" charset="-122"/>
              <a:ea typeface="黑体" panose="02010609060101010101" pitchFamily="49" charset="-122"/>
            </a:endParaRPr>
          </a:p>
          <a:p>
            <a:pPr marL="914400" lvl="2" indent="0" eaLnBrk="1" hangingPunct="1">
              <a:lnSpc>
                <a:spcPct val="150000"/>
              </a:lnSpc>
              <a:spcBef>
                <a:spcPct val="0"/>
              </a:spcBef>
              <a:buFont typeface="Wingdings" panose="05000000000000000000" pitchFamily="2" charset="2"/>
              <a:buNone/>
            </a:pPr>
            <a:r>
              <a:rPr lang="zh-CN" altLang="en-US" sz="2800" dirty="0">
                <a:latin typeface="黑体" panose="02010609060101010101" pitchFamily="49" charset="-122"/>
                <a:ea typeface="黑体" panose="02010609060101010101" pitchFamily="49" charset="-122"/>
              </a:rPr>
              <a:t>指动态过程的</a:t>
            </a:r>
            <a:r>
              <a:rPr lang="zh-CN" altLang="en-US" sz="2800" dirty="0">
                <a:solidFill>
                  <a:srgbClr val="FF3300"/>
                </a:solidFill>
                <a:latin typeface="黑体" panose="02010609060101010101" pitchFamily="49" charset="-122"/>
                <a:ea typeface="黑体" panose="02010609060101010101" pitchFamily="49" charset="-122"/>
              </a:rPr>
              <a:t>最终精度</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97283" name="矩形 4"/>
          <p:cNvSpPr/>
          <p:nvPr/>
        </p:nvSpPr>
        <p:spPr>
          <a:xfrm>
            <a:off x="1331913" y="404813"/>
            <a:ext cx="7812087" cy="9445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dirty="0">
                <a:solidFill>
                  <a:srgbClr val="C00000"/>
                </a:solidFill>
                <a:latin typeface="Times New Roman" panose="02020603050405020304" pitchFamily="18" charset="0"/>
              </a:rPr>
              <a:t>Performance requirements of control system</a:t>
            </a:r>
            <a:endParaRPr lang="en-US" altLang="zh-CN" dirty="0">
              <a:solidFill>
                <a:srgbClr val="C00000"/>
              </a:solidFill>
              <a:latin typeface="Times New Roman" panose="02020603050405020304" pitchFamily="18" charset="0"/>
            </a:endParaRPr>
          </a:p>
          <a:p>
            <a:pPr marL="0" lvl="0" indent="0" algn="ctr" eaLnBrk="1" hangingPunct="1">
              <a:spcBef>
                <a:spcPct val="0"/>
              </a:spcBef>
              <a:buFontTx/>
              <a:buNone/>
            </a:pPr>
            <a:r>
              <a:rPr lang="zh-CN" altLang="en-US" sz="2400" dirty="0">
                <a:latin typeface="黑体" panose="02010609060101010101" pitchFamily="49" charset="-122"/>
                <a:ea typeface="黑体" panose="02010609060101010101" pitchFamily="49" charset="-122"/>
              </a:rPr>
              <a:t>控制系统的性能要求</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charRg st="23" end="54"/>
                                            </p:txEl>
                                          </p:spTgt>
                                        </p:tgtEl>
                                        <p:attrNameLst>
                                          <p:attrName>style.visibility</p:attrName>
                                        </p:attrNameLst>
                                      </p:cBhvr>
                                      <p:to>
                                        <p:strVal val="visible"/>
                                      </p:to>
                                    </p:set>
                                    <p:animEffect transition="in" filter="dissolve">
                                      <p:cBhvr>
                                        <p:cTn id="7" dur="500"/>
                                        <p:tgtEl>
                                          <p:spTgt spid="4">
                                            <p:txEl>
                                              <p:charRg st="23" end="5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charRg st="54" end="65"/>
                                            </p:txEl>
                                          </p:spTgt>
                                        </p:tgtEl>
                                        <p:attrNameLst>
                                          <p:attrName>style.visibility</p:attrName>
                                        </p:attrNameLst>
                                      </p:cBhvr>
                                      <p:to>
                                        <p:strVal val="visible"/>
                                      </p:to>
                                    </p:set>
                                    <p:animEffect transition="in" filter="dissolve">
                                      <p:cBhvr>
                                        <p:cTn id="12" dur="500"/>
                                        <p:tgtEl>
                                          <p:spTgt spid="4">
                                            <p:txEl>
                                              <p:charRg st="54" end="6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charRg st="65" end="111"/>
                                            </p:txEl>
                                          </p:spTgt>
                                        </p:tgtEl>
                                        <p:attrNameLst>
                                          <p:attrName>style.visibility</p:attrName>
                                        </p:attrNameLst>
                                      </p:cBhvr>
                                      <p:to>
                                        <p:strVal val="visible"/>
                                      </p:to>
                                    </p:set>
                                    <p:animEffect transition="in" filter="dissolve">
                                      <p:cBhvr>
                                        <p:cTn id="17" dur="500"/>
                                        <p:tgtEl>
                                          <p:spTgt spid="4">
                                            <p:txEl>
                                              <p:charRg st="65" end="1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charRg st="111" end="152"/>
                                            </p:txEl>
                                          </p:spTgt>
                                        </p:tgtEl>
                                        <p:attrNameLst>
                                          <p:attrName>style.visibility</p:attrName>
                                        </p:attrNameLst>
                                      </p:cBhvr>
                                      <p:to>
                                        <p:strVal val="visible"/>
                                      </p:to>
                                    </p:set>
                                    <p:animEffect transition="in" filter="dissolve">
                                      <p:cBhvr>
                                        <p:cTn id="22" dur="500"/>
                                        <p:tgtEl>
                                          <p:spTgt spid="4">
                                            <p:txEl>
                                              <p:charRg st="111" end="15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4">
                                            <p:txEl>
                                              <p:charRg st="152" end="164"/>
                                            </p:txEl>
                                          </p:spTgt>
                                        </p:tgtEl>
                                        <p:attrNameLst>
                                          <p:attrName>style.visibility</p:attrName>
                                        </p:attrNameLst>
                                      </p:cBhvr>
                                      <p:to>
                                        <p:strVal val="visible"/>
                                      </p:to>
                                    </p:set>
                                    <p:animEffect transition="in" filter="dissolve">
                                      <p:cBhvr>
                                        <p:cTn id="25" dur="500"/>
                                        <p:tgtEl>
                                          <p:spTgt spid="4">
                                            <p:txEl>
                                              <p:charRg st="152" end="16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7" descr="飞机"/>
          <p:cNvPicPr>
            <a:picLocks noChangeAspect="1"/>
          </p:cNvPicPr>
          <p:nvPr/>
        </p:nvPicPr>
        <p:blipFill>
          <a:blip r:embed="rId1"/>
          <a:stretch>
            <a:fillRect/>
          </a:stretch>
        </p:blipFill>
        <p:spPr>
          <a:xfrm>
            <a:off x="5016500" y="4276725"/>
            <a:ext cx="4103688" cy="2565400"/>
          </a:xfrm>
          <a:prstGeom prst="rect">
            <a:avLst/>
          </a:prstGeom>
          <a:noFill/>
          <a:ln w="9525">
            <a:noFill/>
          </a:ln>
        </p:spPr>
      </p:pic>
      <p:pic>
        <p:nvPicPr>
          <p:cNvPr id="10243" name="图片 2"/>
          <p:cNvPicPr>
            <a:picLocks noChangeAspect="1"/>
          </p:cNvPicPr>
          <p:nvPr/>
        </p:nvPicPr>
        <p:blipFill>
          <a:blip r:embed="rId2"/>
          <a:stretch>
            <a:fillRect/>
          </a:stretch>
        </p:blipFill>
        <p:spPr>
          <a:xfrm>
            <a:off x="107950" y="1916113"/>
            <a:ext cx="4516438" cy="3779837"/>
          </a:xfrm>
          <a:prstGeom prst="rect">
            <a:avLst/>
          </a:prstGeom>
          <a:noFill/>
          <a:ln w="9525">
            <a:noFill/>
          </a:ln>
        </p:spPr>
      </p:pic>
      <p:sp>
        <p:nvSpPr>
          <p:cNvPr id="10244" name="Rectangle 2"/>
          <p:cNvSpPr>
            <a:spLocks noGrp="1"/>
          </p:cNvSpPr>
          <p:nvPr>
            <p:ph type="title"/>
          </p:nvPr>
        </p:nvSpPr>
        <p:spPr>
          <a:xfrm>
            <a:off x="0" y="274638"/>
            <a:ext cx="9144000" cy="1143000"/>
          </a:xfrm>
        </p:spPr>
        <p:txBody>
          <a:bodyPr vert="horz" wrap="square" lIns="91440" tIns="45720" rIns="91440" bIns="45720" anchor="ctr" anchorCtr="0"/>
          <a:p>
            <a:pPr eaLnBrk="1" hangingPunct="1"/>
            <a:r>
              <a:rPr lang="zh-CN" altLang="en-US" b="1" dirty="0">
                <a:latin typeface="方正魏碑_GBK" panose="02000000000000000000" charset="-122"/>
                <a:ea typeface="方正魏碑_GBK" panose="02000000000000000000" charset="-122"/>
              </a:rPr>
              <a:t>改变我们的生活</a:t>
            </a:r>
            <a:endParaRPr lang="zh-CN" altLang="en-US" b="1" dirty="0">
              <a:latin typeface="方正魏碑_GBK" panose="02000000000000000000" charset="-122"/>
              <a:ea typeface="方正魏碑_GBK" panose="02000000000000000000" charset="-122"/>
            </a:endParaRPr>
          </a:p>
        </p:txBody>
      </p:sp>
    </p:spTree>
  </p:cSld>
  <p:clrMapOvr>
    <a:masterClrMapping/>
  </p:clrMapOvr>
  <p:transition>
    <p:cover dir="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TextBox 6"/>
          <p:cNvSpPr txBox="1"/>
          <p:nvPr/>
        </p:nvSpPr>
        <p:spPr>
          <a:xfrm>
            <a:off x="785813" y="1785938"/>
            <a:ext cx="5299075"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solidFill>
                  <a:srgbClr val="C00000"/>
                </a:solidFill>
                <a:latin typeface="黑体" panose="02010609060101010101" pitchFamily="49" charset="-122"/>
                <a:ea typeface="黑体" panose="02010609060101010101" pitchFamily="49" charset="-122"/>
              </a:rPr>
              <a:t>(1)</a:t>
            </a:r>
            <a:r>
              <a:rPr lang="zh-CN" altLang="en-US" sz="2800" dirty="0">
                <a:solidFill>
                  <a:srgbClr val="C00000"/>
                </a:solidFill>
                <a:latin typeface="黑体" panose="02010609060101010101" pitchFamily="49" charset="-122"/>
                <a:ea typeface="黑体" panose="02010609060101010101" pitchFamily="49" charset="-122"/>
              </a:rPr>
              <a:t>稳定性</a:t>
            </a:r>
            <a:r>
              <a:rPr lang="en-US" altLang="zh-CN"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Times New Roman" panose="02020603050405020304" pitchFamily="18" charset="0"/>
                <a:ea typeface="黑体" panose="02010609060101010101" pitchFamily="49" charset="-122"/>
              </a:rPr>
              <a:t>stability</a:t>
            </a:r>
            <a:r>
              <a:rPr lang="en-US" altLang="zh-CN" sz="2800" dirty="0">
                <a:solidFill>
                  <a:srgbClr val="C00000"/>
                </a:solidFill>
                <a:latin typeface="黑体" panose="02010609060101010101" pitchFamily="49" charset="-122"/>
                <a:ea typeface="黑体" panose="02010609060101010101" pitchFamily="49" charset="-122"/>
              </a:rPr>
              <a:t>)</a:t>
            </a:r>
            <a:endParaRPr lang="en-US" altLang="zh-CN" sz="2800" dirty="0">
              <a:solidFill>
                <a:srgbClr val="C00000"/>
              </a:solidFill>
              <a:latin typeface="黑体" panose="02010609060101010101" pitchFamily="49" charset="-122"/>
              <a:ea typeface="黑体" panose="02010609060101010101" pitchFamily="49" charset="-122"/>
            </a:endParaRPr>
          </a:p>
        </p:txBody>
      </p:sp>
      <p:sp>
        <p:nvSpPr>
          <p:cNvPr id="98307" name="矩形 7"/>
          <p:cNvSpPr/>
          <p:nvPr/>
        </p:nvSpPr>
        <p:spPr>
          <a:xfrm>
            <a:off x="539750" y="2133600"/>
            <a:ext cx="8215313" cy="13747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800" b="1" dirty="0">
                <a:latin typeface="宋体" panose="02010600030101010101" pitchFamily="2" charset="-122"/>
              </a:rPr>
              <a:t>    稳定性是对系统的基本要求，不稳定的系统不能实现预定任务。</a:t>
            </a:r>
            <a:endParaRPr lang="zh-CN" altLang="en-US" sz="2800" dirty="0">
              <a:latin typeface="宋体" panose="02010600030101010101" pitchFamily="2" charset="-122"/>
            </a:endParaRPr>
          </a:p>
        </p:txBody>
      </p:sp>
      <p:sp>
        <p:nvSpPr>
          <p:cNvPr id="9" name="TextBox 8"/>
          <p:cNvSpPr txBox="1"/>
          <p:nvPr/>
        </p:nvSpPr>
        <p:spPr>
          <a:xfrm>
            <a:off x="714375" y="3643313"/>
            <a:ext cx="80343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solidFill>
                  <a:srgbClr val="C00000"/>
                </a:solidFill>
                <a:latin typeface="黑体" panose="02010609060101010101" pitchFamily="49" charset="-122"/>
                <a:ea typeface="黑体" panose="02010609060101010101" pitchFamily="49" charset="-122"/>
              </a:rPr>
              <a:t>(2)</a:t>
            </a:r>
            <a:r>
              <a:rPr lang="zh-CN" altLang="en-US" sz="2800" dirty="0">
                <a:solidFill>
                  <a:srgbClr val="C00000"/>
                </a:solidFill>
                <a:latin typeface="黑体" panose="02010609060101010101" pitchFamily="49" charset="-122"/>
                <a:ea typeface="黑体" panose="02010609060101010101" pitchFamily="49" charset="-122"/>
              </a:rPr>
              <a:t>瞬态性能</a:t>
            </a:r>
            <a:r>
              <a:rPr lang="en-US" altLang="zh-CN"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Times New Roman" panose="02020603050405020304" pitchFamily="18" charset="0"/>
                <a:ea typeface="黑体" panose="02010609060101010101" pitchFamily="49" charset="-122"/>
              </a:rPr>
              <a:t>transient response characteristics</a:t>
            </a:r>
            <a:r>
              <a:rPr lang="en-US" altLang="zh-CN" sz="2800" dirty="0">
                <a:solidFill>
                  <a:srgbClr val="C00000"/>
                </a:solidFill>
                <a:latin typeface="黑体" panose="02010609060101010101" pitchFamily="49" charset="-122"/>
                <a:ea typeface="黑体" panose="02010609060101010101" pitchFamily="49" charset="-122"/>
              </a:rPr>
              <a:t>)</a:t>
            </a:r>
            <a:endParaRPr lang="en-US" altLang="zh-CN" sz="2800" dirty="0">
              <a:solidFill>
                <a:srgbClr val="C00000"/>
              </a:solidFill>
              <a:latin typeface="黑体" panose="02010609060101010101" pitchFamily="49" charset="-122"/>
              <a:ea typeface="黑体" panose="02010609060101010101" pitchFamily="49" charset="-122"/>
            </a:endParaRPr>
          </a:p>
        </p:txBody>
      </p:sp>
      <p:sp>
        <p:nvSpPr>
          <p:cNvPr id="10" name="矩形 9"/>
          <p:cNvSpPr/>
          <p:nvPr/>
        </p:nvSpPr>
        <p:spPr>
          <a:xfrm>
            <a:off x="428625" y="4286250"/>
            <a:ext cx="8286750" cy="9540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2800" b="1" dirty="0">
                <a:latin typeface="Tahoma" panose="020B0604030504040204" pitchFamily="34" charset="0"/>
              </a:rPr>
              <a:t>       对过渡过程的形式和快慢提出要求，一般又称为动态性能。</a:t>
            </a:r>
            <a:r>
              <a:rPr lang="zh-CN" altLang="en-US" sz="2800" b="1" dirty="0">
                <a:solidFill>
                  <a:srgbClr val="FF0000"/>
                </a:solidFill>
                <a:latin typeface="Tahoma" panose="020B0604030504040204" pitchFamily="34" charset="0"/>
              </a:rPr>
              <a:t>过渡时间、超调量、振荡次数</a:t>
            </a:r>
            <a:endParaRPr lang="zh-CN" altLang="en-US" sz="2800" b="1" dirty="0">
              <a:solidFill>
                <a:srgbClr val="FF0000"/>
              </a:solidFill>
            </a:endParaRPr>
          </a:p>
        </p:txBody>
      </p:sp>
      <p:sp>
        <p:nvSpPr>
          <p:cNvPr id="11" name="Rectangle 10"/>
          <p:cNvSpPr/>
          <p:nvPr/>
        </p:nvSpPr>
        <p:spPr>
          <a:xfrm>
            <a:off x="252413" y="5599113"/>
            <a:ext cx="8712200" cy="8302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2400" dirty="0">
                <a:solidFill>
                  <a:srgbClr val="C00000"/>
                </a:solidFill>
                <a:latin typeface="黑体" panose="02010609060101010101" pitchFamily="49" charset="-122"/>
                <a:ea typeface="黑体" panose="02010609060101010101" pitchFamily="49" charset="-122"/>
              </a:rPr>
              <a:t>    稳和快反映了系统动态过程性能的好坏。既快又稳，表明系统的动态精度高。</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98311" name="矩形 4"/>
          <p:cNvSpPr/>
          <p:nvPr/>
        </p:nvSpPr>
        <p:spPr>
          <a:xfrm>
            <a:off x="1331913" y="404813"/>
            <a:ext cx="7812087" cy="9445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dirty="0">
                <a:solidFill>
                  <a:srgbClr val="C00000"/>
                </a:solidFill>
                <a:latin typeface="Times New Roman" panose="02020603050405020304" pitchFamily="18" charset="0"/>
              </a:rPr>
              <a:t>Performance requirements of control system</a:t>
            </a:r>
            <a:endParaRPr lang="en-US" altLang="zh-CN" dirty="0">
              <a:solidFill>
                <a:srgbClr val="C00000"/>
              </a:solidFill>
              <a:latin typeface="Times New Roman" panose="02020603050405020304" pitchFamily="18" charset="0"/>
            </a:endParaRPr>
          </a:p>
          <a:p>
            <a:pPr marL="0" lvl="0" indent="0" algn="ctr" eaLnBrk="1" hangingPunct="1">
              <a:spcBef>
                <a:spcPct val="0"/>
              </a:spcBef>
              <a:buFontTx/>
              <a:buNone/>
            </a:pPr>
            <a:r>
              <a:rPr lang="zh-CN" altLang="en-US" sz="2400" dirty="0">
                <a:latin typeface="黑体" panose="02010609060101010101" pitchFamily="49" charset="-122"/>
                <a:ea typeface="黑体" panose="02010609060101010101" pitchFamily="49" charset="-122"/>
              </a:rPr>
              <a:t>控制系统的性能要求</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矩形 6"/>
          <p:cNvSpPr/>
          <p:nvPr/>
        </p:nvSpPr>
        <p:spPr>
          <a:xfrm>
            <a:off x="571500" y="1714818"/>
            <a:ext cx="7456488"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solidFill>
                  <a:srgbClr val="C00000"/>
                </a:solidFill>
                <a:latin typeface="黑体" panose="02010609060101010101" pitchFamily="49" charset="-122"/>
                <a:ea typeface="黑体" panose="02010609060101010101" pitchFamily="49" charset="-122"/>
              </a:rPr>
              <a:t>(3)</a:t>
            </a:r>
            <a:r>
              <a:rPr lang="zh-CN" altLang="en-US" sz="2800" dirty="0">
                <a:solidFill>
                  <a:srgbClr val="C00000"/>
                </a:solidFill>
                <a:latin typeface="黑体" panose="02010609060101010101" pitchFamily="49" charset="-122"/>
                <a:ea typeface="黑体" panose="02010609060101010101" pitchFamily="49" charset="-122"/>
              </a:rPr>
              <a:t>稳态性能</a:t>
            </a:r>
            <a:r>
              <a:rPr lang="en-US" altLang="zh-CN" sz="2800" dirty="0">
                <a:solidFill>
                  <a:srgbClr val="C00000"/>
                </a:solidFill>
                <a:latin typeface="黑体" panose="02010609060101010101" pitchFamily="49" charset="-122"/>
                <a:ea typeface="黑体" panose="02010609060101010101" pitchFamily="49" charset="-122"/>
              </a:rPr>
              <a:t>(</a:t>
            </a:r>
            <a:r>
              <a:rPr lang="en-US" altLang="zh-CN" sz="2800" dirty="0">
                <a:solidFill>
                  <a:srgbClr val="C00000"/>
                </a:solidFill>
                <a:latin typeface="Times New Roman" panose="02020603050405020304" pitchFamily="18" charset="0"/>
                <a:ea typeface="黑体" panose="02010609060101010101" pitchFamily="49" charset="-122"/>
              </a:rPr>
              <a:t>steady-state response</a:t>
            </a:r>
            <a:r>
              <a:rPr lang="en-US" altLang="zh-CN" sz="2800" dirty="0">
                <a:solidFill>
                  <a:srgbClr val="C00000"/>
                </a:solidFill>
                <a:latin typeface="黑体" panose="02010609060101010101" pitchFamily="49" charset="-122"/>
                <a:ea typeface="黑体" panose="02010609060101010101" pitchFamily="49" charset="-122"/>
              </a:rPr>
              <a:t>)</a:t>
            </a:r>
            <a:endParaRPr lang="en-US" altLang="zh-CN" sz="2800" dirty="0">
              <a:solidFill>
                <a:srgbClr val="C00000"/>
              </a:solidFill>
              <a:latin typeface="黑体" panose="02010609060101010101" pitchFamily="49" charset="-122"/>
              <a:ea typeface="黑体" panose="02010609060101010101" pitchFamily="49" charset="-122"/>
            </a:endParaRPr>
          </a:p>
        </p:txBody>
      </p:sp>
      <p:sp>
        <p:nvSpPr>
          <p:cNvPr id="99331" name="矩形 7"/>
          <p:cNvSpPr/>
          <p:nvPr/>
        </p:nvSpPr>
        <p:spPr>
          <a:xfrm>
            <a:off x="428625" y="2071688"/>
            <a:ext cx="8358188" cy="26574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None/>
            </a:pPr>
            <a:r>
              <a:rPr lang="zh-CN" altLang="en-US" sz="2800" b="1" dirty="0">
                <a:latin typeface="宋体" panose="02010600030101010101" pitchFamily="2" charset="-122"/>
              </a:rPr>
              <a:t>    用稳态误差来衡量。 在参考输入信号作用下，当系统达到稳态后，其稳态输出与参考输入所要求的期望输出之差叫做给定稳态误差</a:t>
            </a:r>
            <a:r>
              <a:rPr lang="en-US" altLang="zh-CN" sz="2800" b="1" dirty="0">
                <a:latin typeface="宋体" panose="02010600030101010101" pitchFamily="2" charset="-122"/>
              </a:rPr>
              <a:t>(</a:t>
            </a:r>
            <a:r>
              <a:rPr lang="en-US" altLang="zh-CN" sz="2800" b="1" dirty="0">
                <a:solidFill>
                  <a:schemeClr val="hlink"/>
                </a:solidFill>
                <a:latin typeface="Times New Roman" panose="02020603050405020304" pitchFamily="18" charset="0"/>
              </a:rPr>
              <a:t>steady-state error</a:t>
            </a:r>
            <a:r>
              <a:rPr lang="en-US" altLang="zh-CN" sz="2800" b="1" dirty="0">
                <a:latin typeface="宋体" panose="02010600030101010101" pitchFamily="2" charset="-122"/>
              </a:rPr>
              <a:t>)</a:t>
            </a:r>
            <a:r>
              <a:rPr lang="zh-CN" altLang="en-US" sz="2800" b="1" dirty="0">
                <a:latin typeface="宋体" panose="02010600030101010101" pitchFamily="2" charset="-122"/>
              </a:rPr>
              <a:t>。</a:t>
            </a:r>
            <a:endParaRPr lang="zh-CN" altLang="en-US" sz="2800" b="1" dirty="0">
              <a:latin typeface="宋体" panose="02010600030101010101" pitchFamily="2" charset="-122"/>
            </a:endParaRPr>
          </a:p>
        </p:txBody>
      </p:sp>
      <p:sp>
        <p:nvSpPr>
          <p:cNvPr id="9" name="Text Box 6"/>
          <p:cNvSpPr txBox="1"/>
          <p:nvPr/>
        </p:nvSpPr>
        <p:spPr>
          <a:xfrm>
            <a:off x="179388" y="4365625"/>
            <a:ext cx="8643937" cy="20161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2800" dirty="0">
                <a:solidFill>
                  <a:srgbClr val="FF3300"/>
                </a:solidFill>
                <a:latin typeface="黑体" panose="02010609060101010101" pitchFamily="49" charset="-122"/>
                <a:ea typeface="黑体" panose="02010609060101010101" pitchFamily="49" charset="-122"/>
              </a:rPr>
              <a:t>    稳、快、准三方面的性能指标往往由于被控对象的具体情况不同，各系统要求也有所侧重，而且同一个系统的稳、快、准的要求是相互制约的。</a:t>
            </a:r>
            <a:endParaRPr lang="zh-CN" altLang="en-US" sz="2800" dirty="0">
              <a:solidFill>
                <a:srgbClr val="FF3300"/>
              </a:solidFill>
              <a:latin typeface="黑体" panose="02010609060101010101" pitchFamily="49" charset="-122"/>
              <a:ea typeface="黑体" panose="02010609060101010101" pitchFamily="49" charset="-122"/>
            </a:endParaRPr>
          </a:p>
        </p:txBody>
      </p:sp>
      <p:sp>
        <p:nvSpPr>
          <p:cNvPr id="99333" name="矩形 4"/>
          <p:cNvSpPr/>
          <p:nvPr/>
        </p:nvSpPr>
        <p:spPr>
          <a:xfrm>
            <a:off x="1331913" y="404813"/>
            <a:ext cx="7812087" cy="9445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dirty="0">
                <a:solidFill>
                  <a:srgbClr val="C00000"/>
                </a:solidFill>
                <a:latin typeface="Times New Roman" panose="02020603050405020304" pitchFamily="18" charset="0"/>
              </a:rPr>
              <a:t>Performance requirements of control system</a:t>
            </a:r>
            <a:endParaRPr lang="en-US" altLang="zh-CN" dirty="0">
              <a:solidFill>
                <a:srgbClr val="C00000"/>
              </a:solidFill>
              <a:latin typeface="Times New Roman" panose="02020603050405020304" pitchFamily="18" charset="0"/>
            </a:endParaRPr>
          </a:p>
          <a:p>
            <a:pPr marL="0" lvl="0" indent="0" algn="ctr" eaLnBrk="1" hangingPunct="1">
              <a:spcBef>
                <a:spcPct val="0"/>
              </a:spcBef>
              <a:buFontTx/>
              <a:buNone/>
            </a:pPr>
            <a:r>
              <a:rPr lang="zh-CN" altLang="en-US" sz="2400" dirty="0">
                <a:latin typeface="黑体" panose="02010609060101010101" pitchFamily="49" charset="-122"/>
                <a:ea typeface="黑体" panose="02010609060101010101" pitchFamily="49" charset="-122"/>
              </a:rPr>
              <a:t>控制系统的性能要求</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0354" name="Rectangle 2"/>
          <p:cNvSpPr>
            <a:spLocks noGrp="1"/>
          </p:cNvSpPr>
          <p:nvPr>
            <p:ph type="title"/>
          </p:nvPr>
        </p:nvSpPr>
        <p:spPr>
          <a:xfrm>
            <a:off x="1500188" y="285750"/>
            <a:ext cx="6858000" cy="1143000"/>
          </a:xfrm>
        </p:spPr>
        <p:txBody>
          <a:bodyPr vert="horz" wrap="square" lIns="91440" tIns="45720" rIns="91440" bIns="45720" anchor="ctr" anchorCtr="0"/>
          <a:p>
            <a:pPr eaLnBrk="1" hangingPunct="1"/>
            <a:r>
              <a:rPr lang="en-US" altLang="zh-CN" sz="3600" b="1" dirty="0">
                <a:solidFill>
                  <a:srgbClr val="C00000"/>
                </a:solidFill>
                <a:latin typeface="Times New Roman" panose="02020603050405020304" pitchFamily="18" charset="0"/>
                <a:ea typeface="黑体" panose="02010609060101010101" pitchFamily="49" charset="-122"/>
              </a:rPr>
              <a:t>Some typical test functions for control system</a:t>
            </a:r>
            <a:br>
              <a:rPr lang="en-US" altLang="zh-CN" sz="3600" b="1" dirty="0">
                <a:solidFill>
                  <a:srgbClr val="C00000"/>
                </a:solidFill>
                <a:latin typeface="黑体" panose="02010609060101010101" pitchFamily="49" charset="-122"/>
                <a:ea typeface="黑体" panose="02010609060101010101" pitchFamily="49" charset="-122"/>
              </a:rPr>
            </a:br>
            <a:r>
              <a:rPr lang="zh-CN" altLang="en-US" sz="2800" b="1" dirty="0">
                <a:latin typeface="黑体" panose="02010609060101010101" pitchFamily="49" charset="-122"/>
                <a:ea typeface="黑体" panose="02010609060101010101" pitchFamily="49" charset="-122"/>
              </a:rPr>
              <a:t>控制系统的典型测试信号</a:t>
            </a:r>
            <a:endParaRPr lang="zh-CN" altLang="en-US" sz="2800" b="1" dirty="0">
              <a:latin typeface="黑体" panose="02010609060101010101" pitchFamily="49" charset="-122"/>
              <a:ea typeface="黑体" panose="02010609060101010101" pitchFamily="49" charset="-122"/>
            </a:endParaRPr>
          </a:p>
        </p:txBody>
      </p:sp>
      <p:sp>
        <p:nvSpPr>
          <p:cNvPr id="8" name="Rectangle 3"/>
          <p:cNvSpPr txBox="1"/>
          <p:nvPr/>
        </p:nvSpPr>
        <p:spPr>
          <a:xfrm>
            <a:off x="381000" y="1714500"/>
            <a:ext cx="8382000" cy="48006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70000"/>
              </a:lnSpc>
              <a:spcBef>
                <a:spcPct val="0"/>
              </a:spcBef>
              <a:buFontTx/>
              <a:buNone/>
            </a:pPr>
            <a:r>
              <a:rPr lang="zh-CN" altLang="en-US" sz="2400" b="1" dirty="0">
                <a:latin typeface="宋体" panose="02010600030101010101" pitchFamily="2" charset="-122"/>
              </a:rPr>
              <a:t>     为便于用统一的方法研究和比较控制系统的性能，通常选用几种确定性函数作为典型测试信号。可选作典型外作用的函数应具备以下条件：</a:t>
            </a:r>
            <a:endParaRPr lang="zh-CN" altLang="en-US" sz="2400" b="1" dirty="0">
              <a:latin typeface="宋体" panose="02010600030101010101" pitchFamily="2" charset="-122"/>
            </a:endParaRPr>
          </a:p>
          <a:p>
            <a:pPr marL="971550" lvl="1" indent="-514350" eaLnBrk="1" hangingPunct="1">
              <a:lnSpc>
                <a:spcPct val="170000"/>
              </a:lnSpc>
              <a:buFontTx/>
              <a:buAutoNum type="arabicParenBoth"/>
            </a:pPr>
            <a:r>
              <a:rPr lang="zh-CN" altLang="en-US" sz="2400" b="1" dirty="0">
                <a:latin typeface="宋体" panose="02010600030101010101" pitchFamily="2" charset="-122"/>
              </a:rPr>
              <a:t>这种函数在现场或实验室中容易得到。</a:t>
            </a:r>
            <a:endParaRPr lang="zh-CN" altLang="en-US" sz="2400" b="1" dirty="0">
              <a:latin typeface="宋体" panose="02010600030101010101" pitchFamily="2" charset="-122"/>
            </a:endParaRPr>
          </a:p>
          <a:p>
            <a:pPr marL="971550" lvl="1" indent="-514350" eaLnBrk="1" hangingPunct="1">
              <a:lnSpc>
                <a:spcPct val="170000"/>
              </a:lnSpc>
              <a:buFontTx/>
              <a:buAutoNum type="arabicParenBoth"/>
            </a:pPr>
            <a:r>
              <a:rPr lang="zh-CN" altLang="en-US" sz="2400" b="1" dirty="0">
                <a:latin typeface="宋体" panose="02010600030101010101" pitchFamily="2" charset="-122"/>
              </a:rPr>
              <a:t>控制系统在这种函数作用下的性能应代表在实际工作条件下的性能。</a:t>
            </a:r>
            <a:endParaRPr lang="zh-CN" altLang="en-US" sz="2400" b="1" dirty="0">
              <a:latin typeface="宋体" panose="02010600030101010101" pitchFamily="2" charset="-122"/>
            </a:endParaRPr>
          </a:p>
          <a:p>
            <a:pPr marL="971550" lvl="1" indent="-514350" eaLnBrk="1" hangingPunct="1">
              <a:lnSpc>
                <a:spcPct val="170000"/>
              </a:lnSpc>
              <a:buFontTx/>
              <a:buNone/>
            </a:pPr>
            <a:r>
              <a:rPr lang="en-US" altLang="zh-CN" sz="2400" b="1" dirty="0">
                <a:latin typeface="宋体" panose="02010600030101010101" pitchFamily="2" charset="-122"/>
              </a:rPr>
              <a:t>(3) </a:t>
            </a:r>
            <a:r>
              <a:rPr lang="zh-CN" altLang="en-US" sz="2400" b="1" dirty="0">
                <a:latin typeface="宋体" panose="02010600030101010101" pitchFamily="2" charset="-122"/>
              </a:rPr>
              <a:t>这种函数的数学表达式简单，便于理论计算。</a:t>
            </a:r>
            <a:r>
              <a:rPr lang="zh-CN" altLang="en-US" sz="2400" b="1" dirty="0">
                <a:solidFill>
                  <a:schemeClr val="accent2"/>
                </a:solidFill>
                <a:latin typeface="宋体" panose="02010600030101010101" pitchFamily="2" charset="-122"/>
              </a:rPr>
              <a:t>       </a:t>
            </a:r>
            <a:endParaRPr lang="zh-CN" altLang="en-US" sz="2400" b="1" dirty="0">
              <a:latin typeface="宋体" panose="02010600030101010101" pitchFamily="2"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charRg st="67" end="85"/>
                                            </p:txEl>
                                          </p:spTgt>
                                        </p:tgtEl>
                                        <p:attrNameLst>
                                          <p:attrName>style.visibility</p:attrName>
                                        </p:attrNameLst>
                                      </p:cBhvr>
                                      <p:to>
                                        <p:strVal val="visible"/>
                                      </p:to>
                                    </p:set>
                                    <p:anim calcmode="lin" valueType="num">
                                      <p:cBhvr additive="base">
                                        <p:cTn id="7" dur="500" fill="hold"/>
                                        <p:tgtEl>
                                          <p:spTgt spid="8">
                                            <p:txEl>
                                              <p:charRg st="67" end="8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67" end="8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charRg st="85" end="116"/>
                                            </p:txEl>
                                          </p:spTgt>
                                        </p:tgtEl>
                                        <p:attrNameLst>
                                          <p:attrName>style.visibility</p:attrName>
                                        </p:attrNameLst>
                                      </p:cBhvr>
                                      <p:to>
                                        <p:strVal val="visible"/>
                                      </p:to>
                                    </p:set>
                                    <p:anim calcmode="lin" valueType="num">
                                      <p:cBhvr additive="base">
                                        <p:cTn id="13" dur="500" fill="hold"/>
                                        <p:tgtEl>
                                          <p:spTgt spid="8">
                                            <p:txEl>
                                              <p:charRg st="85" end="11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charRg st="85" end="11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charRg st="116" end="148"/>
                                            </p:txEl>
                                          </p:spTgt>
                                        </p:tgtEl>
                                        <p:attrNameLst>
                                          <p:attrName>style.visibility</p:attrName>
                                        </p:attrNameLst>
                                      </p:cBhvr>
                                      <p:to>
                                        <p:strVal val="visible"/>
                                      </p:to>
                                    </p:set>
                                    <p:anim calcmode="lin" valueType="num">
                                      <p:cBhvr additive="base">
                                        <p:cTn id="19" dur="500" fill="hold"/>
                                        <p:tgtEl>
                                          <p:spTgt spid="8">
                                            <p:txEl>
                                              <p:charRg st="116" end="14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charRg st="116" end="14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1378" name="Rectangle 9"/>
          <p:cNvSpPr/>
          <p:nvPr/>
        </p:nvSpPr>
        <p:spPr>
          <a:xfrm>
            <a:off x="1143000" y="500063"/>
            <a:ext cx="1588"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sp>
        <p:nvSpPr>
          <p:cNvPr id="101379" name="Rectangle 11"/>
          <p:cNvSpPr/>
          <p:nvPr/>
        </p:nvSpPr>
        <p:spPr>
          <a:xfrm>
            <a:off x="1689100" y="500063"/>
            <a:ext cx="3811588" cy="11890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Clr>
                <a:srgbClr val="FF0000"/>
              </a:buClr>
              <a:buFontTx/>
              <a:buNone/>
            </a:pPr>
            <a:r>
              <a:rPr lang="en-US" altLang="zh-CN" sz="2800" b="1" dirty="0">
                <a:solidFill>
                  <a:srgbClr val="C00000"/>
                </a:solidFill>
                <a:latin typeface="Times New Roman" panose="02020603050405020304" pitchFamily="18" charset="0"/>
                <a:ea typeface="黑体" panose="02010609060101010101" pitchFamily="49" charset="-122"/>
              </a:rPr>
              <a:t>(1) Unit step response</a:t>
            </a:r>
            <a:endParaRPr lang="en-US" altLang="zh-CN" sz="2800" b="1" dirty="0">
              <a:solidFill>
                <a:srgbClr val="C00000"/>
              </a:solidFill>
              <a:latin typeface="Times New Roman" panose="02020603050405020304" pitchFamily="18" charset="0"/>
              <a:ea typeface="黑体" panose="02010609060101010101" pitchFamily="49" charset="-122"/>
            </a:endParaRPr>
          </a:p>
          <a:p>
            <a:pPr marL="0" lvl="0" indent="0" eaLnBrk="1" hangingPunct="1">
              <a:lnSpc>
                <a:spcPct val="150000"/>
              </a:lnSpc>
              <a:spcBef>
                <a:spcPct val="0"/>
              </a:spcBef>
              <a:buClr>
                <a:srgbClr val="FF0000"/>
              </a:buClr>
              <a:buFontTx/>
              <a:buNone/>
            </a:pPr>
            <a:r>
              <a:rPr lang="zh-CN" altLang="en-US" sz="2400" b="1" dirty="0">
                <a:solidFill>
                  <a:srgbClr val="C00000"/>
                </a:solidFill>
                <a:latin typeface="黑体" panose="02010609060101010101" pitchFamily="49" charset="-122"/>
                <a:ea typeface="黑体" panose="02010609060101010101" pitchFamily="49" charset="-122"/>
              </a:rPr>
              <a:t>   单位阶跃函数</a:t>
            </a:r>
            <a:r>
              <a:rPr lang="en-US" altLang="zh-CN" sz="2400" b="1" dirty="0">
                <a:solidFill>
                  <a:srgbClr val="C00000"/>
                </a:solidFill>
                <a:latin typeface="Times New Roman" panose="02020603050405020304" pitchFamily="18" charset="0"/>
                <a:cs typeface="Times New Roman" panose="02020603050405020304" pitchFamily="18" charset="0"/>
              </a:rPr>
              <a:t>r</a:t>
            </a:r>
            <a:r>
              <a:rPr lang="en-US" altLang="zh-CN" sz="2400" b="1" dirty="0">
                <a:solidFill>
                  <a:srgbClr val="C00000"/>
                </a:solidFill>
                <a:latin typeface="黑体" panose="02010609060101010101" pitchFamily="49" charset="-122"/>
                <a:ea typeface="黑体" panose="02010609060101010101" pitchFamily="49" charset="-122"/>
              </a:rPr>
              <a:t>(t)</a:t>
            </a:r>
            <a:endParaRPr lang="en-US" altLang="zh-CN" sz="2400" dirty="0">
              <a:solidFill>
                <a:srgbClr val="C00000"/>
              </a:solidFill>
              <a:latin typeface="黑体" panose="02010609060101010101" pitchFamily="49" charset="-122"/>
              <a:ea typeface="黑体" panose="02010609060101010101" pitchFamily="49" charset="-122"/>
            </a:endParaRPr>
          </a:p>
        </p:txBody>
      </p:sp>
      <p:grpSp>
        <p:nvGrpSpPr>
          <p:cNvPr id="2" name="Group 72"/>
          <p:cNvGrpSpPr/>
          <p:nvPr/>
        </p:nvGrpSpPr>
        <p:grpSpPr>
          <a:xfrm>
            <a:off x="5900738" y="642938"/>
            <a:ext cx="2814637" cy="3111500"/>
            <a:chOff x="3332" y="1278"/>
            <a:chExt cx="1773" cy="1870"/>
          </a:xfrm>
        </p:grpSpPr>
        <p:sp>
          <p:nvSpPr>
            <p:cNvPr id="101439" name="Line 59"/>
            <p:cNvSpPr/>
            <p:nvPr/>
          </p:nvSpPr>
          <p:spPr>
            <a:xfrm flipV="1">
              <a:off x="3332" y="2565"/>
              <a:ext cx="1531" cy="2"/>
            </a:xfrm>
            <a:prstGeom prst="line">
              <a:avLst/>
            </a:prstGeom>
            <a:ln w="19050" cap="flat" cmpd="sng">
              <a:solidFill>
                <a:srgbClr val="000000"/>
              </a:solidFill>
              <a:prstDash val="solid"/>
              <a:headEnd type="none" w="med" len="med"/>
              <a:tailEnd type="none" w="med" len="med"/>
            </a:ln>
          </p:spPr>
        </p:sp>
        <p:grpSp>
          <p:nvGrpSpPr>
            <p:cNvPr id="101440" name="Group 70"/>
            <p:cNvGrpSpPr/>
            <p:nvPr/>
          </p:nvGrpSpPr>
          <p:grpSpPr>
            <a:xfrm>
              <a:off x="3553" y="1278"/>
              <a:ext cx="1552" cy="1870"/>
              <a:chOff x="3553" y="1278"/>
              <a:chExt cx="1552" cy="1870"/>
            </a:xfrm>
          </p:grpSpPr>
          <p:sp>
            <p:nvSpPr>
              <p:cNvPr id="101441" name="Rectangle 8"/>
              <p:cNvSpPr/>
              <p:nvPr/>
            </p:nvSpPr>
            <p:spPr>
              <a:xfrm>
                <a:off x="5030" y="2443"/>
                <a:ext cx="75" cy="26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000000"/>
                    </a:solidFill>
                    <a:latin typeface="Times New Roman" panose="02020603050405020304" pitchFamily="18" charset="0"/>
                  </a:rPr>
                  <a:t>t</a:t>
                </a:r>
                <a:endParaRPr lang="en-US" altLang="zh-CN" sz="1800" dirty="0"/>
              </a:p>
            </p:txBody>
          </p:sp>
          <p:sp>
            <p:nvSpPr>
              <p:cNvPr id="101442" name="Freeform 60"/>
              <p:cNvSpPr/>
              <p:nvPr/>
            </p:nvSpPr>
            <p:spPr>
              <a:xfrm>
                <a:off x="4849" y="2513"/>
                <a:ext cx="156" cy="104"/>
              </a:xfrm>
              <a:custGeom>
                <a:avLst/>
                <a:gdLst>
                  <a:gd name="txL" fmla="*/ 0 w 156"/>
                  <a:gd name="txT" fmla="*/ 0 h 104"/>
                  <a:gd name="txR" fmla="*/ 156 w 156"/>
                  <a:gd name="txB" fmla="*/ 104 h 104"/>
                </a:gdLst>
                <a:ahLst/>
                <a:cxnLst>
                  <a:cxn ang="0">
                    <a:pos x="0" y="0"/>
                  </a:cxn>
                  <a:cxn ang="0">
                    <a:pos x="156" y="52"/>
                  </a:cxn>
                  <a:cxn ang="0">
                    <a:pos x="0" y="104"/>
                  </a:cxn>
                  <a:cxn ang="0">
                    <a:pos x="0" y="0"/>
                  </a:cxn>
                </a:cxnLst>
                <a:rect l="txL" t="txT" r="txR" b="txB"/>
                <a:pathLst>
                  <a:path w="156" h="104">
                    <a:moveTo>
                      <a:pt x="0" y="0"/>
                    </a:moveTo>
                    <a:lnTo>
                      <a:pt x="156" y="52"/>
                    </a:lnTo>
                    <a:lnTo>
                      <a:pt x="0" y="104"/>
                    </a:lnTo>
                    <a:lnTo>
                      <a:pt x="0" y="0"/>
                    </a:lnTo>
                    <a:close/>
                  </a:path>
                </a:pathLst>
              </a:custGeom>
              <a:solidFill>
                <a:srgbClr val="000000">
                  <a:alpha val="100000"/>
                </a:srgbClr>
              </a:solidFill>
              <a:ln w="9525">
                <a:noFill/>
              </a:ln>
            </p:spPr>
            <p:txBody>
              <a:bodyPr/>
              <a:p>
                <a:endParaRPr lang="zh-CN" altLang="en-US"/>
              </a:p>
            </p:txBody>
          </p:sp>
          <p:sp>
            <p:nvSpPr>
              <p:cNvPr id="101443" name="Line 61"/>
              <p:cNvSpPr/>
              <p:nvPr/>
            </p:nvSpPr>
            <p:spPr>
              <a:xfrm>
                <a:off x="3734" y="1420"/>
                <a:ext cx="1" cy="1728"/>
              </a:xfrm>
              <a:prstGeom prst="line">
                <a:avLst/>
              </a:prstGeom>
              <a:ln w="19050" cap="flat" cmpd="sng">
                <a:solidFill>
                  <a:srgbClr val="000000"/>
                </a:solidFill>
                <a:prstDash val="solid"/>
                <a:headEnd type="none" w="med" len="med"/>
                <a:tailEnd type="none" w="med" len="med"/>
              </a:ln>
            </p:spPr>
          </p:sp>
          <p:sp>
            <p:nvSpPr>
              <p:cNvPr id="101444" name="Freeform 62"/>
              <p:cNvSpPr/>
              <p:nvPr/>
            </p:nvSpPr>
            <p:spPr>
              <a:xfrm>
                <a:off x="3682" y="1278"/>
                <a:ext cx="104" cy="155"/>
              </a:xfrm>
              <a:custGeom>
                <a:avLst/>
                <a:gdLst>
                  <a:gd name="txL" fmla="*/ 0 w 104"/>
                  <a:gd name="txT" fmla="*/ 0 h 155"/>
                  <a:gd name="txR" fmla="*/ 104 w 104"/>
                  <a:gd name="txB" fmla="*/ 155 h 155"/>
                </a:gdLst>
                <a:ahLst/>
                <a:cxnLst>
                  <a:cxn ang="0">
                    <a:pos x="0" y="155"/>
                  </a:cxn>
                  <a:cxn ang="0">
                    <a:pos x="52" y="0"/>
                  </a:cxn>
                  <a:cxn ang="0">
                    <a:pos x="104" y="155"/>
                  </a:cxn>
                  <a:cxn ang="0">
                    <a:pos x="0" y="155"/>
                  </a:cxn>
                </a:cxnLst>
                <a:rect l="txL" t="txT" r="txR" b="txB"/>
                <a:pathLst>
                  <a:path w="104" h="155">
                    <a:moveTo>
                      <a:pt x="0" y="155"/>
                    </a:moveTo>
                    <a:lnTo>
                      <a:pt x="52" y="0"/>
                    </a:lnTo>
                    <a:lnTo>
                      <a:pt x="104" y="155"/>
                    </a:lnTo>
                    <a:lnTo>
                      <a:pt x="0" y="155"/>
                    </a:lnTo>
                    <a:close/>
                  </a:path>
                </a:pathLst>
              </a:custGeom>
              <a:solidFill>
                <a:srgbClr val="000000">
                  <a:alpha val="100000"/>
                </a:srgbClr>
              </a:solidFill>
              <a:ln w="9525">
                <a:noFill/>
              </a:ln>
            </p:spPr>
            <p:txBody>
              <a:bodyPr/>
              <a:p>
                <a:endParaRPr lang="zh-CN" altLang="en-US"/>
              </a:p>
            </p:txBody>
          </p:sp>
          <p:sp>
            <p:nvSpPr>
              <p:cNvPr id="101445" name="Freeform 63"/>
              <p:cNvSpPr/>
              <p:nvPr/>
            </p:nvSpPr>
            <p:spPr>
              <a:xfrm>
                <a:off x="3553" y="1853"/>
                <a:ext cx="1046" cy="720"/>
              </a:xfrm>
              <a:custGeom>
                <a:avLst/>
                <a:gdLst>
                  <a:gd name="txL" fmla="*/ 0 w 1046"/>
                  <a:gd name="txT" fmla="*/ 0 h 720"/>
                  <a:gd name="txR" fmla="*/ 1046 w 1046"/>
                  <a:gd name="txB" fmla="*/ 720 h 720"/>
                </a:gdLst>
                <a:ahLst/>
                <a:cxnLst>
                  <a:cxn ang="0">
                    <a:pos x="0" y="720"/>
                  </a:cxn>
                  <a:cxn ang="0">
                    <a:pos x="175" y="720"/>
                  </a:cxn>
                  <a:cxn ang="0">
                    <a:pos x="175" y="0"/>
                  </a:cxn>
                  <a:cxn ang="0">
                    <a:pos x="1046" y="0"/>
                  </a:cxn>
                </a:cxnLst>
                <a:rect l="txL" t="txT" r="txR" b="txB"/>
                <a:pathLst>
                  <a:path w="1046" h="720">
                    <a:moveTo>
                      <a:pt x="0" y="720"/>
                    </a:moveTo>
                    <a:lnTo>
                      <a:pt x="175" y="720"/>
                    </a:lnTo>
                    <a:lnTo>
                      <a:pt x="175" y="0"/>
                    </a:lnTo>
                    <a:lnTo>
                      <a:pt x="1046" y="0"/>
                    </a:lnTo>
                  </a:path>
                </a:pathLst>
              </a:custGeom>
              <a:noFill/>
              <a:ln w="30163" cap="flat" cmpd="sng">
                <a:solidFill>
                  <a:srgbClr val="FF0000">
                    <a:alpha val="100000"/>
                  </a:srgbClr>
                </a:solidFill>
                <a:prstDash val="solid"/>
                <a:round/>
                <a:headEnd type="none" w="med" len="med"/>
                <a:tailEnd type="none" w="med" len="med"/>
              </a:ln>
            </p:spPr>
            <p:txBody>
              <a:bodyPr/>
              <a:p>
                <a:endParaRPr lang="zh-CN" altLang="en-US"/>
              </a:p>
            </p:txBody>
          </p:sp>
          <p:sp>
            <p:nvSpPr>
              <p:cNvPr id="101446" name="Rectangle 64"/>
              <p:cNvSpPr/>
              <p:nvPr/>
            </p:nvSpPr>
            <p:spPr>
              <a:xfrm>
                <a:off x="3888" y="1295"/>
                <a:ext cx="448" cy="26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000000"/>
                    </a:solidFill>
                    <a:latin typeface="宋体" panose="02010600030101010101" pitchFamily="2" charset="-122"/>
                  </a:rPr>
                  <a:t>f(t)</a:t>
                </a:r>
                <a:endParaRPr lang="en-US" altLang="zh-CN" sz="1800" dirty="0"/>
              </a:p>
            </p:txBody>
          </p:sp>
          <p:sp>
            <p:nvSpPr>
              <p:cNvPr id="101447" name="Rectangle 65"/>
              <p:cNvSpPr/>
              <p:nvPr/>
            </p:nvSpPr>
            <p:spPr>
              <a:xfrm>
                <a:off x="3813" y="2590"/>
                <a:ext cx="113" cy="26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000000"/>
                    </a:solidFill>
                    <a:latin typeface="宋体" panose="02010600030101010101" pitchFamily="2" charset="-122"/>
                  </a:rPr>
                  <a:t>0</a:t>
                </a:r>
                <a:endParaRPr lang="en-US" altLang="zh-CN" sz="1800" dirty="0"/>
              </a:p>
            </p:txBody>
          </p:sp>
        </p:grpSp>
      </p:grpSp>
      <p:sp>
        <p:nvSpPr>
          <p:cNvPr id="15393" name="Rectangle 33"/>
          <p:cNvSpPr/>
          <p:nvPr/>
        </p:nvSpPr>
        <p:spPr>
          <a:xfrm>
            <a:off x="517525" y="3716338"/>
            <a:ext cx="3190875"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Times New Roman" panose="02020603050405020304" pitchFamily="18" charset="0"/>
              </a:rPr>
              <a:t>Laplace transform</a:t>
            </a:r>
            <a:r>
              <a:rPr lang="zh-CN" altLang="en-US" sz="2800" b="1" dirty="0">
                <a:solidFill>
                  <a:srgbClr val="000000"/>
                </a:solidFill>
                <a:latin typeface="宋体" panose="02010600030101010101" pitchFamily="2" charset="-122"/>
              </a:rPr>
              <a:t>：</a:t>
            </a:r>
            <a:endParaRPr lang="zh-CN" altLang="en-US" sz="2800" dirty="0"/>
          </a:p>
        </p:txBody>
      </p:sp>
      <p:grpSp>
        <p:nvGrpSpPr>
          <p:cNvPr id="4" name="组合 74"/>
          <p:cNvGrpSpPr/>
          <p:nvPr/>
        </p:nvGrpSpPr>
        <p:grpSpPr>
          <a:xfrm>
            <a:off x="2343150" y="4127500"/>
            <a:ext cx="4729163" cy="944563"/>
            <a:chOff x="785786" y="4127511"/>
            <a:chExt cx="4729163" cy="944563"/>
          </a:xfrm>
        </p:grpSpPr>
        <p:sp>
          <p:nvSpPr>
            <p:cNvPr id="101414" name="Line 34"/>
            <p:cNvSpPr/>
            <p:nvPr/>
          </p:nvSpPr>
          <p:spPr>
            <a:xfrm>
              <a:off x="5319686" y="4579949"/>
              <a:ext cx="195263" cy="1588"/>
            </a:xfrm>
            <a:prstGeom prst="line">
              <a:avLst/>
            </a:prstGeom>
            <a:ln w="12700" cap="flat" cmpd="sng">
              <a:solidFill>
                <a:srgbClr val="000000"/>
              </a:solidFill>
              <a:prstDash val="solid"/>
              <a:headEnd type="none" w="med" len="med"/>
              <a:tailEnd type="none" w="med" len="med"/>
            </a:ln>
          </p:spPr>
        </p:sp>
        <p:sp>
          <p:nvSpPr>
            <p:cNvPr id="101415" name="Rectangle 35"/>
            <p:cNvSpPr/>
            <p:nvPr/>
          </p:nvSpPr>
          <p:spPr>
            <a:xfrm>
              <a:off x="5353024" y="4625986"/>
              <a:ext cx="13970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s</a:t>
              </a:r>
              <a:endParaRPr lang="en-US" altLang="zh-CN" sz="2800" dirty="0"/>
            </a:p>
          </p:txBody>
        </p:sp>
        <p:sp>
          <p:nvSpPr>
            <p:cNvPr id="101416" name="Rectangle 36"/>
            <p:cNvSpPr/>
            <p:nvPr/>
          </p:nvSpPr>
          <p:spPr>
            <a:xfrm>
              <a:off x="5333974" y="4127511"/>
              <a:ext cx="179388"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1</a:t>
              </a:r>
              <a:endParaRPr lang="en-US" altLang="zh-CN" sz="2800" dirty="0"/>
            </a:p>
          </p:txBody>
        </p:sp>
        <p:sp>
          <p:nvSpPr>
            <p:cNvPr id="101417" name="Rectangle 37"/>
            <p:cNvSpPr/>
            <p:nvPr/>
          </p:nvSpPr>
          <p:spPr>
            <a:xfrm>
              <a:off x="4656111" y="4349761"/>
              <a:ext cx="27940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dt</a:t>
              </a:r>
              <a:endParaRPr lang="en-US" altLang="zh-CN" sz="2800" dirty="0"/>
            </a:p>
          </p:txBody>
        </p:sp>
        <p:sp>
          <p:nvSpPr>
            <p:cNvPr id="101418" name="Rectangle 38"/>
            <p:cNvSpPr/>
            <p:nvPr/>
          </p:nvSpPr>
          <p:spPr>
            <a:xfrm>
              <a:off x="4213199" y="4349761"/>
              <a:ext cx="1587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e</a:t>
              </a:r>
              <a:endParaRPr lang="en-US" altLang="zh-CN" sz="2800" dirty="0"/>
            </a:p>
          </p:txBody>
        </p:sp>
        <p:sp>
          <p:nvSpPr>
            <p:cNvPr id="101419" name="Rectangle 39"/>
            <p:cNvSpPr/>
            <p:nvPr/>
          </p:nvSpPr>
          <p:spPr>
            <a:xfrm>
              <a:off x="3765524" y="4349761"/>
              <a:ext cx="179388"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1</a:t>
              </a:r>
              <a:endParaRPr lang="en-US" altLang="zh-CN" sz="2800" dirty="0"/>
            </a:p>
          </p:txBody>
        </p:sp>
        <p:sp>
          <p:nvSpPr>
            <p:cNvPr id="101420" name="Rectangle 40"/>
            <p:cNvSpPr/>
            <p:nvPr/>
          </p:nvSpPr>
          <p:spPr>
            <a:xfrm>
              <a:off x="3127349" y="434976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a:t>
              </a:r>
              <a:endParaRPr lang="en-US" altLang="zh-CN" sz="2800" dirty="0"/>
            </a:p>
          </p:txBody>
        </p:sp>
        <p:sp>
          <p:nvSpPr>
            <p:cNvPr id="101421" name="Rectangle 41"/>
            <p:cNvSpPr/>
            <p:nvPr/>
          </p:nvSpPr>
          <p:spPr>
            <a:xfrm>
              <a:off x="2913036" y="4349761"/>
              <a:ext cx="13970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s</a:t>
              </a:r>
              <a:endParaRPr lang="en-US" altLang="zh-CN" sz="2800" dirty="0"/>
            </a:p>
          </p:txBody>
        </p:sp>
        <p:sp>
          <p:nvSpPr>
            <p:cNvPr id="101422" name="Rectangle 42"/>
            <p:cNvSpPr/>
            <p:nvPr/>
          </p:nvSpPr>
          <p:spPr>
            <a:xfrm>
              <a:off x="2724124" y="434976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a:t>
              </a:r>
              <a:endParaRPr lang="en-US" altLang="zh-CN" sz="2800" dirty="0"/>
            </a:p>
          </p:txBody>
        </p:sp>
        <p:sp>
          <p:nvSpPr>
            <p:cNvPr id="101423" name="Rectangle 43"/>
            <p:cNvSpPr/>
            <p:nvPr/>
          </p:nvSpPr>
          <p:spPr>
            <a:xfrm>
              <a:off x="2446311" y="4349761"/>
              <a:ext cx="238125"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F</a:t>
              </a:r>
              <a:endParaRPr lang="en-US" altLang="zh-CN" sz="2800" dirty="0"/>
            </a:p>
          </p:txBody>
        </p:sp>
        <p:sp>
          <p:nvSpPr>
            <p:cNvPr id="101424" name="Rectangle 44"/>
            <p:cNvSpPr/>
            <p:nvPr/>
          </p:nvSpPr>
          <p:spPr>
            <a:xfrm>
              <a:off x="1827186" y="4349761"/>
              <a:ext cx="239713"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a:t>
              </a:r>
              <a:endParaRPr lang="en-US" altLang="zh-CN" sz="2800" dirty="0"/>
            </a:p>
          </p:txBody>
        </p:sp>
        <p:sp>
          <p:nvSpPr>
            <p:cNvPr id="101425" name="Rectangle 45"/>
            <p:cNvSpPr/>
            <p:nvPr/>
          </p:nvSpPr>
          <p:spPr>
            <a:xfrm>
              <a:off x="1636686" y="4349761"/>
              <a:ext cx="100013"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t</a:t>
              </a:r>
              <a:endParaRPr lang="en-US" altLang="zh-CN" sz="2800" dirty="0"/>
            </a:p>
          </p:txBody>
        </p:sp>
        <p:sp>
          <p:nvSpPr>
            <p:cNvPr id="101426" name="Rectangle 46"/>
            <p:cNvSpPr/>
            <p:nvPr/>
          </p:nvSpPr>
          <p:spPr>
            <a:xfrm>
              <a:off x="1460474" y="434976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a:t>
              </a:r>
              <a:endParaRPr lang="en-US" altLang="zh-CN" sz="2800" dirty="0"/>
            </a:p>
          </p:txBody>
        </p:sp>
        <p:sp>
          <p:nvSpPr>
            <p:cNvPr id="101427" name="Rectangle 47"/>
            <p:cNvSpPr/>
            <p:nvPr/>
          </p:nvSpPr>
          <p:spPr>
            <a:xfrm>
              <a:off x="1265211" y="434976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f</a:t>
              </a:r>
              <a:endParaRPr lang="en-US" altLang="zh-CN" sz="2800" dirty="0"/>
            </a:p>
          </p:txBody>
        </p:sp>
        <p:sp>
          <p:nvSpPr>
            <p:cNvPr id="101428" name="Rectangle 48"/>
            <p:cNvSpPr/>
            <p:nvPr/>
          </p:nvSpPr>
          <p:spPr>
            <a:xfrm>
              <a:off x="1027086" y="434976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a:t>
              </a:r>
              <a:endParaRPr lang="en-US" altLang="zh-CN" sz="2800" dirty="0"/>
            </a:p>
          </p:txBody>
        </p:sp>
        <p:sp>
          <p:nvSpPr>
            <p:cNvPr id="101429" name="Rectangle 49"/>
            <p:cNvSpPr/>
            <p:nvPr/>
          </p:nvSpPr>
          <p:spPr>
            <a:xfrm>
              <a:off x="785786" y="4349761"/>
              <a:ext cx="219075"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L</a:t>
              </a:r>
              <a:endParaRPr lang="en-US" altLang="zh-CN" sz="2800" dirty="0"/>
            </a:p>
          </p:txBody>
        </p:sp>
        <p:sp>
          <p:nvSpPr>
            <p:cNvPr id="101430" name="Rectangle 50"/>
            <p:cNvSpPr/>
            <p:nvPr/>
          </p:nvSpPr>
          <p:spPr>
            <a:xfrm>
              <a:off x="3606774" y="4826011"/>
              <a:ext cx="103188" cy="24606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600" b="1" i="1" dirty="0">
                  <a:solidFill>
                    <a:srgbClr val="000000"/>
                  </a:solidFill>
                  <a:latin typeface="Times New Roman" panose="02020603050405020304" pitchFamily="18" charset="0"/>
                </a:rPr>
                <a:t>0</a:t>
              </a:r>
              <a:endParaRPr lang="en-US" altLang="zh-CN" sz="1600" dirty="0"/>
            </a:p>
          </p:txBody>
        </p:sp>
        <p:sp>
          <p:nvSpPr>
            <p:cNvPr id="101431" name="Rectangle 51"/>
            <p:cNvSpPr/>
            <p:nvPr/>
          </p:nvSpPr>
          <p:spPr>
            <a:xfrm>
              <a:off x="4513236" y="4351349"/>
              <a:ext cx="120650" cy="21590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400" b="1" i="1" dirty="0">
                  <a:solidFill>
                    <a:srgbClr val="000000"/>
                  </a:solidFill>
                  <a:latin typeface="Times New Roman" panose="02020603050405020304" pitchFamily="18" charset="0"/>
                </a:rPr>
                <a:t>st</a:t>
              </a:r>
              <a:endParaRPr lang="en-US" altLang="zh-CN" sz="1400" dirty="0"/>
            </a:p>
          </p:txBody>
        </p:sp>
        <p:sp>
          <p:nvSpPr>
            <p:cNvPr id="101432" name="Rectangle 52"/>
            <p:cNvSpPr/>
            <p:nvPr/>
          </p:nvSpPr>
          <p:spPr>
            <a:xfrm>
              <a:off x="5035524" y="4310074"/>
              <a:ext cx="1968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a:t>
              </a:r>
              <a:endParaRPr lang="en-US" altLang="zh-CN" sz="2800" dirty="0"/>
            </a:p>
          </p:txBody>
        </p:sp>
        <p:sp>
          <p:nvSpPr>
            <p:cNvPr id="101433" name="Rectangle 53"/>
            <p:cNvSpPr/>
            <p:nvPr/>
          </p:nvSpPr>
          <p:spPr>
            <a:xfrm>
              <a:off x="3984599" y="4310074"/>
              <a:ext cx="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2800" dirty="0"/>
            </a:p>
          </p:txBody>
        </p:sp>
        <p:sp>
          <p:nvSpPr>
            <p:cNvPr id="101434" name="Rectangle 54"/>
            <p:cNvSpPr/>
            <p:nvPr/>
          </p:nvSpPr>
          <p:spPr>
            <a:xfrm>
              <a:off x="3238474" y="4340236"/>
              <a:ext cx="1968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a:t>
              </a:r>
              <a:endParaRPr lang="en-US" altLang="zh-CN" sz="2800" dirty="0"/>
            </a:p>
          </p:txBody>
        </p:sp>
        <p:sp>
          <p:nvSpPr>
            <p:cNvPr id="101435" name="Rectangle 55"/>
            <p:cNvSpPr/>
            <p:nvPr/>
          </p:nvSpPr>
          <p:spPr>
            <a:xfrm>
              <a:off x="2162149" y="4310074"/>
              <a:ext cx="1968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a:t>
              </a:r>
              <a:endParaRPr lang="en-US" altLang="zh-CN" sz="2800" dirty="0"/>
            </a:p>
          </p:txBody>
        </p:sp>
        <p:sp>
          <p:nvSpPr>
            <p:cNvPr id="101436" name="Rectangle 56"/>
            <p:cNvSpPr/>
            <p:nvPr/>
          </p:nvSpPr>
          <p:spPr>
            <a:xfrm>
              <a:off x="3452786" y="4378336"/>
              <a:ext cx="142875" cy="67786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4400" b="1" dirty="0">
                  <a:solidFill>
                    <a:srgbClr val="000000"/>
                  </a:solidFill>
                  <a:latin typeface="Symbol" panose="05050102010706020507" pitchFamily="18" charset="2"/>
                </a:rPr>
                <a:t>ò</a:t>
              </a:r>
              <a:endParaRPr lang="en-US" altLang="zh-CN" sz="4400" dirty="0"/>
            </a:p>
          </p:txBody>
        </p:sp>
        <p:sp>
          <p:nvSpPr>
            <p:cNvPr id="101437" name="Rectangle 57"/>
            <p:cNvSpPr/>
            <p:nvPr/>
          </p:nvSpPr>
          <p:spPr>
            <a:xfrm>
              <a:off x="3595661" y="4127511"/>
              <a:ext cx="214313" cy="2508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600" b="1" dirty="0">
                  <a:solidFill>
                    <a:srgbClr val="000000"/>
                  </a:solidFill>
                  <a:latin typeface="Symbol" panose="05050102010706020507" pitchFamily="18" charset="2"/>
                </a:rPr>
                <a:t>¥</a:t>
              </a:r>
              <a:endParaRPr lang="en-US" altLang="zh-CN" sz="1600" dirty="0"/>
            </a:p>
          </p:txBody>
        </p:sp>
        <p:sp>
          <p:nvSpPr>
            <p:cNvPr id="101438" name="Rectangle 58"/>
            <p:cNvSpPr/>
            <p:nvPr/>
          </p:nvSpPr>
          <p:spPr>
            <a:xfrm>
              <a:off x="4397349" y="4333886"/>
              <a:ext cx="100013" cy="21590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400" b="1" dirty="0">
                  <a:solidFill>
                    <a:srgbClr val="000000"/>
                  </a:solidFill>
                  <a:latin typeface="Symbol" panose="05050102010706020507" pitchFamily="18" charset="2"/>
                </a:rPr>
                <a:t>-</a:t>
              </a:r>
              <a:endParaRPr lang="en-US" altLang="zh-CN" sz="1400" dirty="0"/>
            </a:p>
          </p:txBody>
        </p:sp>
      </p:grpSp>
      <p:grpSp>
        <p:nvGrpSpPr>
          <p:cNvPr id="5" name="组合 76"/>
          <p:cNvGrpSpPr/>
          <p:nvPr/>
        </p:nvGrpSpPr>
        <p:grpSpPr>
          <a:xfrm>
            <a:off x="428625" y="1855788"/>
            <a:ext cx="4208463" cy="1579562"/>
            <a:chOff x="428596" y="1855779"/>
            <a:chExt cx="4208466" cy="1579583"/>
          </a:xfrm>
        </p:grpSpPr>
        <p:sp>
          <p:nvSpPr>
            <p:cNvPr id="101392" name="Rectangle 12"/>
            <p:cNvSpPr/>
            <p:nvPr/>
          </p:nvSpPr>
          <p:spPr>
            <a:xfrm>
              <a:off x="2925736" y="3005149"/>
              <a:ext cx="17780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î</a:t>
              </a:r>
              <a:endParaRPr lang="en-US" altLang="zh-CN" sz="2800" dirty="0"/>
            </a:p>
          </p:txBody>
        </p:sp>
        <p:sp>
          <p:nvSpPr>
            <p:cNvPr id="101393" name="Rectangle 13"/>
            <p:cNvSpPr/>
            <p:nvPr/>
          </p:nvSpPr>
          <p:spPr>
            <a:xfrm>
              <a:off x="2925736" y="2713049"/>
              <a:ext cx="17780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í</a:t>
              </a:r>
              <a:endParaRPr lang="en-US" altLang="zh-CN" sz="2800" dirty="0"/>
            </a:p>
          </p:txBody>
        </p:sp>
        <p:sp>
          <p:nvSpPr>
            <p:cNvPr id="101394" name="Rectangle 14"/>
            <p:cNvSpPr/>
            <p:nvPr/>
          </p:nvSpPr>
          <p:spPr>
            <a:xfrm>
              <a:off x="2925736" y="2420949"/>
              <a:ext cx="17780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ì</a:t>
              </a:r>
              <a:endParaRPr lang="en-US" altLang="zh-CN" sz="2800" dirty="0"/>
            </a:p>
          </p:txBody>
        </p:sp>
        <p:sp>
          <p:nvSpPr>
            <p:cNvPr id="101395" name="Rectangle 15"/>
            <p:cNvSpPr/>
            <p:nvPr/>
          </p:nvSpPr>
          <p:spPr>
            <a:xfrm>
              <a:off x="4189386" y="2928949"/>
              <a:ext cx="1968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&lt;</a:t>
              </a:r>
              <a:endParaRPr lang="en-US" altLang="zh-CN" sz="2800" dirty="0"/>
            </a:p>
          </p:txBody>
        </p:sp>
        <p:sp>
          <p:nvSpPr>
            <p:cNvPr id="101396" name="Rectangle 16"/>
            <p:cNvSpPr/>
            <p:nvPr/>
          </p:nvSpPr>
          <p:spPr>
            <a:xfrm>
              <a:off x="4183036" y="2397136"/>
              <a:ext cx="1968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³</a:t>
              </a:r>
              <a:endParaRPr lang="en-US" altLang="zh-CN" sz="2800" dirty="0"/>
            </a:p>
          </p:txBody>
        </p:sp>
        <p:sp>
          <p:nvSpPr>
            <p:cNvPr id="101397" name="Rectangle 17"/>
            <p:cNvSpPr/>
            <p:nvPr/>
          </p:nvSpPr>
          <p:spPr>
            <a:xfrm>
              <a:off x="2644749" y="2652724"/>
              <a:ext cx="1968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a:t>
              </a:r>
              <a:endParaRPr lang="en-US" altLang="zh-CN" sz="2800" dirty="0"/>
            </a:p>
          </p:txBody>
        </p:sp>
        <p:sp>
          <p:nvSpPr>
            <p:cNvPr id="101398" name="Rectangle 18"/>
            <p:cNvSpPr/>
            <p:nvPr/>
          </p:nvSpPr>
          <p:spPr>
            <a:xfrm>
              <a:off x="1658911" y="2652724"/>
              <a:ext cx="1968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a:t>
              </a:r>
              <a:endParaRPr lang="en-US" altLang="zh-CN" sz="2800" dirty="0"/>
            </a:p>
          </p:txBody>
        </p:sp>
        <p:sp>
          <p:nvSpPr>
            <p:cNvPr id="101399" name="Rectangle 19"/>
            <p:cNvSpPr/>
            <p:nvPr/>
          </p:nvSpPr>
          <p:spPr>
            <a:xfrm>
              <a:off x="4457674" y="2968636"/>
              <a:ext cx="179388"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0</a:t>
              </a:r>
              <a:endParaRPr lang="en-US" altLang="zh-CN" sz="2800" dirty="0"/>
            </a:p>
          </p:txBody>
        </p:sp>
        <p:sp>
          <p:nvSpPr>
            <p:cNvPr id="101400" name="Rectangle 20"/>
            <p:cNvSpPr/>
            <p:nvPr/>
          </p:nvSpPr>
          <p:spPr>
            <a:xfrm>
              <a:off x="3994124" y="2968636"/>
              <a:ext cx="100013"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t</a:t>
              </a:r>
              <a:endParaRPr lang="en-US" altLang="zh-CN" sz="2800" dirty="0"/>
            </a:p>
          </p:txBody>
        </p:sp>
        <p:sp>
          <p:nvSpPr>
            <p:cNvPr id="101401" name="Rectangle 21"/>
            <p:cNvSpPr/>
            <p:nvPr/>
          </p:nvSpPr>
          <p:spPr>
            <a:xfrm>
              <a:off x="3097186" y="2968636"/>
              <a:ext cx="179388"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0</a:t>
              </a:r>
              <a:endParaRPr lang="en-US" altLang="zh-CN" sz="2800" dirty="0"/>
            </a:p>
          </p:txBody>
        </p:sp>
        <p:sp>
          <p:nvSpPr>
            <p:cNvPr id="101402" name="Rectangle 22"/>
            <p:cNvSpPr/>
            <p:nvPr/>
          </p:nvSpPr>
          <p:spPr>
            <a:xfrm>
              <a:off x="4449736" y="2436824"/>
              <a:ext cx="179388"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0</a:t>
              </a:r>
              <a:endParaRPr lang="en-US" altLang="zh-CN" sz="2800" dirty="0"/>
            </a:p>
          </p:txBody>
        </p:sp>
        <p:sp>
          <p:nvSpPr>
            <p:cNvPr id="101403" name="Rectangle 23"/>
            <p:cNvSpPr/>
            <p:nvPr/>
          </p:nvSpPr>
          <p:spPr>
            <a:xfrm>
              <a:off x="3984599" y="2436824"/>
              <a:ext cx="100013"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t</a:t>
              </a:r>
              <a:endParaRPr lang="en-US" altLang="zh-CN" sz="2800" dirty="0"/>
            </a:p>
          </p:txBody>
        </p:sp>
        <p:sp>
          <p:nvSpPr>
            <p:cNvPr id="101404" name="Rectangle 24"/>
            <p:cNvSpPr/>
            <p:nvPr/>
          </p:nvSpPr>
          <p:spPr>
            <a:xfrm>
              <a:off x="3111474" y="2436824"/>
              <a:ext cx="179388"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1</a:t>
              </a:r>
              <a:endParaRPr lang="en-US" altLang="zh-CN" sz="2800" dirty="0"/>
            </a:p>
          </p:txBody>
        </p:sp>
        <p:sp>
          <p:nvSpPr>
            <p:cNvPr id="101405" name="Rectangle 25"/>
            <p:cNvSpPr/>
            <p:nvPr/>
          </p:nvSpPr>
          <p:spPr>
            <a:xfrm>
              <a:off x="2466949" y="269241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a:t>
              </a:r>
              <a:endParaRPr lang="en-US" altLang="zh-CN" sz="2800" dirty="0"/>
            </a:p>
          </p:txBody>
        </p:sp>
        <p:sp>
          <p:nvSpPr>
            <p:cNvPr id="101406" name="Rectangle 26"/>
            <p:cNvSpPr/>
            <p:nvPr/>
          </p:nvSpPr>
          <p:spPr>
            <a:xfrm>
              <a:off x="2278036" y="2692411"/>
              <a:ext cx="100013"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t</a:t>
              </a:r>
              <a:endParaRPr lang="en-US" altLang="zh-CN" sz="2800" dirty="0"/>
            </a:p>
          </p:txBody>
        </p:sp>
        <p:sp>
          <p:nvSpPr>
            <p:cNvPr id="101407" name="Rectangle 27"/>
            <p:cNvSpPr/>
            <p:nvPr/>
          </p:nvSpPr>
          <p:spPr>
            <a:xfrm>
              <a:off x="2101824" y="269241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a:t>
              </a:r>
              <a:endParaRPr lang="en-US" altLang="zh-CN" sz="2800" dirty="0"/>
            </a:p>
          </p:txBody>
        </p:sp>
        <p:sp>
          <p:nvSpPr>
            <p:cNvPr id="101408" name="Rectangle 28"/>
            <p:cNvSpPr/>
            <p:nvPr/>
          </p:nvSpPr>
          <p:spPr>
            <a:xfrm>
              <a:off x="1933549" y="2692411"/>
              <a:ext cx="13970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r</a:t>
              </a:r>
              <a:endParaRPr lang="en-US" altLang="zh-CN" sz="2800" dirty="0"/>
            </a:p>
          </p:txBody>
        </p:sp>
        <p:sp>
          <p:nvSpPr>
            <p:cNvPr id="101409" name="Rectangle 29"/>
            <p:cNvSpPr/>
            <p:nvPr/>
          </p:nvSpPr>
          <p:spPr>
            <a:xfrm>
              <a:off x="1481111" y="269241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a:t>
              </a:r>
              <a:endParaRPr lang="en-US" altLang="zh-CN" sz="2800" dirty="0"/>
            </a:p>
          </p:txBody>
        </p:sp>
        <p:sp>
          <p:nvSpPr>
            <p:cNvPr id="101410" name="Rectangle 30"/>
            <p:cNvSpPr/>
            <p:nvPr/>
          </p:nvSpPr>
          <p:spPr>
            <a:xfrm>
              <a:off x="1292199" y="2692411"/>
              <a:ext cx="100013"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t</a:t>
              </a:r>
              <a:endParaRPr lang="en-US" altLang="zh-CN" sz="2800" dirty="0"/>
            </a:p>
          </p:txBody>
        </p:sp>
        <p:sp>
          <p:nvSpPr>
            <p:cNvPr id="101411" name="Rectangle 31"/>
            <p:cNvSpPr/>
            <p:nvPr/>
          </p:nvSpPr>
          <p:spPr>
            <a:xfrm>
              <a:off x="1112811" y="269241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a:t>
              </a:r>
              <a:endParaRPr lang="en-US" altLang="zh-CN" sz="2800" dirty="0"/>
            </a:p>
          </p:txBody>
        </p:sp>
        <p:sp>
          <p:nvSpPr>
            <p:cNvPr id="101412" name="Rectangle 32"/>
            <p:cNvSpPr/>
            <p:nvPr/>
          </p:nvSpPr>
          <p:spPr>
            <a:xfrm>
              <a:off x="920724" y="2692411"/>
              <a:ext cx="120650" cy="43021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f</a:t>
              </a:r>
              <a:endParaRPr lang="en-US" altLang="zh-CN" sz="2800" dirty="0"/>
            </a:p>
          </p:txBody>
        </p:sp>
        <p:sp>
          <p:nvSpPr>
            <p:cNvPr id="101413" name="Rectangle 66"/>
            <p:cNvSpPr/>
            <p:nvPr/>
          </p:nvSpPr>
          <p:spPr>
            <a:xfrm>
              <a:off x="428596" y="1855779"/>
              <a:ext cx="1879602" cy="42704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Times New Roman" panose="02020603050405020304" pitchFamily="18" charset="0"/>
                </a:rPr>
                <a:t>Definition</a:t>
              </a:r>
              <a:r>
                <a:rPr lang="zh-CN" altLang="en-US" sz="2800" b="1" dirty="0">
                  <a:solidFill>
                    <a:srgbClr val="000000"/>
                  </a:solidFill>
                  <a:latin typeface="宋体" panose="02010600030101010101" pitchFamily="2" charset="-122"/>
                </a:rPr>
                <a:t>：</a:t>
              </a:r>
              <a:endParaRPr lang="zh-CN" altLang="en-US" sz="2800" dirty="0"/>
            </a:p>
          </p:txBody>
        </p:sp>
      </p:grpSp>
      <p:sp>
        <p:nvSpPr>
          <p:cNvPr id="70" name="Rectangle 33"/>
          <p:cNvSpPr/>
          <p:nvPr/>
        </p:nvSpPr>
        <p:spPr>
          <a:xfrm>
            <a:off x="785813" y="5070475"/>
            <a:ext cx="2254250"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Times New Roman" panose="02020603050405020304" pitchFamily="18" charset="0"/>
              </a:rPr>
              <a:t>Z-transform</a:t>
            </a:r>
            <a:r>
              <a:rPr lang="zh-CN" altLang="en-US" sz="2800" b="1" dirty="0">
                <a:solidFill>
                  <a:srgbClr val="000000"/>
                </a:solidFill>
                <a:latin typeface="宋体" panose="02010600030101010101" pitchFamily="2" charset="-122"/>
              </a:rPr>
              <a:t>：</a:t>
            </a:r>
            <a:endParaRPr lang="zh-CN" altLang="en-US" sz="2800" dirty="0"/>
          </a:p>
        </p:txBody>
      </p:sp>
      <p:sp>
        <p:nvSpPr>
          <p:cNvPr id="101385" name="Rectangle 2"/>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sp>
        <p:nvSpPr>
          <p:cNvPr id="101386" name="Rectangle 4"/>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grpSp>
        <p:nvGrpSpPr>
          <p:cNvPr id="6" name="组合 75"/>
          <p:cNvGrpSpPr/>
          <p:nvPr/>
        </p:nvGrpSpPr>
        <p:grpSpPr>
          <a:xfrm>
            <a:off x="2286000" y="5429250"/>
            <a:ext cx="3071813" cy="1033463"/>
            <a:chOff x="928662" y="5429264"/>
            <a:chExt cx="3071834" cy="1033169"/>
          </a:xfrm>
        </p:grpSpPr>
        <p:sp>
          <p:nvSpPr>
            <p:cNvPr id="101388" name="TextBox 67"/>
            <p:cNvSpPr txBox="1"/>
            <p:nvPr/>
          </p:nvSpPr>
          <p:spPr>
            <a:xfrm>
              <a:off x="928662" y="5643578"/>
              <a:ext cx="124264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latin typeface="Times New Roman" panose="02020603050405020304" pitchFamily="18" charset="0"/>
                  <a:cs typeface="Times New Roman" panose="02020603050405020304" pitchFamily="18" charset="0"/>
                </a:rPr>
                <a:t>Z</a:t>
              </a:r>
              <a:r>
                <a:rPr lang="en-US" altLang="zh-CN" sz="28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f(t)</a:t>
              </a:r>
              <a:r>
                <a:rPr lang="en-US" altLang="zh-CN"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a:t>
              </a:r>
              <a:endParaRPr lang="zh-CN" altLang="en-US" sz="2800" b="1" i="1" dirty="0">
                <a:latin typeface="Times New Roman" panose="02020603050405020304" pitchFamily="18" charset="0"/>
                <a:ea typeface="Times New Roman" panose="02020603050405020304" pitchFamily="18" charset="0"/>
              </a:endParaRPr>
            </a:p>
          </p:txBody>
        </p:sp>
        <p:cxnSp>
          <p:nvCxnSpPr>
            <p:cNvPr id="71" name="直接连接符 70"/>
            <p:cNvCxnSpPr/>
            <p:nvPr/>
          </p:nvCxnSpPr>
          <p:spPr>
            <a:xfrm>
              <a:off x="2357422" y="5929185"/>
              <a:ext cx="1643074" cy="158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01390" name="TextBox 71"/>
            <p:cNvSpPr txBox="1"/>
            <p:nvPr/>
          </p:nvSpPr>
          <p:spPr>
            <a:xfrm>
              <a:off x="3000364" y="5429264"/>
              <a:ext cx="389850"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ea typeface="Times New Roman" panose="02020603050405020304" pitchFamily="18" charset="0"/>
              </a:endParaRPr>
            </a:p>
          </p:txBody>
        </p:sp>
        <p:sp>
          <p:nvSpPr>
            <p:cNvPr id="101391" name="TextBox 72"/>
            <p:cNvSpPr txBox="1"/>
            <p:nvPr/>
          </p:nvSpPr>
          <p:spPr>
            <a:xfrm>
              <a:off x="2857488" y="6000768"/>
              <a:ext cx="800219"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latin typeface="Times New Roman" panose="02020603050405020304" pitchFamily="18" charset="0"/>
                  <a:cs typeface="Times New Roman" panose="02020603050405020304" pitchFamily="18" charset="0"/>
                </a:rPr>
                <a:t>Z - 1</a:t>
              </a:r>
              <a:endParaRPr lang="zh-CN" altLang="en-US" sz="2400" b="1" dirty="0">
                <a:latin typeface="Times New Roman" panose="02020603050405020304" pitchFamily="18" charset="0"/>
                <a:ea typeface="Times New Roman" panose="02020603050405020304" pitchFamily="18" charset="0"/>
              </a:endParaRP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93"/>
                                        </p:tgtEl>
                                        <p:attrNameLst>
                                          <p:attrName>style.visibility</p:attrName>
                                        </p:attrNameLst>
                                      </p:cBhvr>
                                      <p:to>
                                        <p:strVal val="visible"/>
                                      </p:to>
                                    </p:set>
                                    <p:anim calcmode="lin" valueType="num">
                                      <p:cBhvr additive="base">
                                        <p:cTn id="19" dur="500" fill="hold"/>
                                        <p:tgtEl>
                                          <p:spTgt spid="15393"/>
                                        </p:tgtEl>
                                        <p:attrNameLst>
                                          <p:attrName>ppt_x</p:attrName>
                                        </p:attrNameLst>
                                      </p:cBhvr>
                                      <p:tavLst>
                                        <p:tav tm="0">
                                          <p:val>
                                            <p:strVal val="#ppt_x"/>
                                          </p:val>
                                        </p:tav>
                                        <p:tav tm="100000">
                                          <p:val>
                                            <p:strVal val="#ppt_x"/>
                                          </p:val>
                                        </p:tav>
                                      </p:tavLst>
                                    </p:anim>
                                    <p:anim calcmode="lin" valueType="num">
                                      <p:cBhvr additive="base">
                                        <p:cTn id="20" dur="500" fill="hold"/>
                                        <p:tgtEl>
                                          <p:spTgt spid="1539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additive="base">
                                        <p:cTn id="29" dur="500" fill="hold"/>
                                        <p:tgtEl>
                                          <p:spTgt spid="70"/>
                                        </p:tgtEl>
                                        <p:attrNameLst>
                                          <p:attrName>ppt_x</p:attrName>
                                        </p:attrNameLst>
                                      </p:cBhvr>
                                      <p:tavLst>
                                        <p:tav tm="0">
                                          <p:val>
                                            <p:strVal val="#ppt_x"/>
                                          </p:val>
                                        </p:tav>
                                        <p:tav tm="100000">
                                          <p:val>
                                            <p:strVal val="#ppt_x"/>
                                          </p:val>
                                        </p:tav>
                                      </p:tavLst>
                                    </p:anim>
                                    <p:anim calcmode="lin" valueType="num">
                                      <p:cBhvr additive="base">
                                        <p:cTn id="30" dur="500" fill="hold"/>
                                        <p:tgtEl>
                                          <p:spTgt spid="7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3" grpId="0"/>
      <p:bldP spid="70"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2402" name="Rectangle 9"/>
          <p:cNvSpPr/>
          <p:nvPr/>
        </p:nvSpPr>
        <p:spPr>
          <a:xfrm>
            <a:off x="1763713" y="404813"/>
            <a:ext cx="3929062" cy="12827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eaLnBrk="1" hangingPunct="1">
              <a:lnSpc>
                <a:spcPct val="150000"/>
              </a:lnSpc>
              <a:spcBef>
                <a:spcPct val="0"/>
              </a:spcBef>
              <a:buClr>
                <a:srgbClr val="FF0000"/>
              </a:buClr>
              <a:buFontTx/>
              <a:buNone/>
            </a:pPr>
            <a:r>
              <a:rPr lang="en-US" altLang="zh-CN" sz="2800" b="1" dirty="0">
                <a:solidFill>
                  <a:srgbClr val="C00000"/>
                </a:solidFill>
                <a:latin typeface="Times New Roman" panose="02020603050405020304" pitchFamily="18" charset="0"/>
                <a:ea typeface="黑体" panose="02010609060101010101" pitchFamily="49" charset="-122"/>
              </a:rPr>
              <a:t>(2)</a:t>
            </a:r>
            <a:r>
              <a:rPr lang="zh-CN" altLang="en-US" sz="2800" b="1" dirty="0">
                <a:solidFill>
                  <a:srgbClr val="C00000"/>
                </a:solidFill>
                <a:latin typeface="Times New Roman" panose="02020603050405020304" pitchFamily="18" charset="0"/>
                <a:ea typeface="黑体" panose="02010609060101010101" pitchFamily="49" charset="-122"/>
              </a:rPr>
              <a:t> </a:t>
            </a:r>
            <a:r>
              <a:rPr lang="en-US" altLang="zh-CN" sz="2800" b="1" dirty="0">
                <a:solidFill>
                  <a:srgbClr val="C00000"/>
                </a:solidFill>
                <a:latin typeface="Times New Roman" panose="02020603050405020304" pitchFamily="18" charset="0"/>
                <a:ea typeface="黑体" panose="02010609060101010101" pitchFamily="49" charset="-122"/>
              </a:rPr>
              <a:t>Unit impulse function</a:t>
            </a:r>
            <a:endParaRPr lang="en-US" altLang="zh-CN" sz="2800" b="1" dirty="0">
              <a:solidFill>
                <a:srgbClr val="C00000"/>
              </a:solidFill>
              <a:latin typeface="Times New Roman" panose="02020603050405020304" pitchFamily="18" charset="0"/>
              <a:ea typeface="黑体" panose="02010609060101010101" pitchFamily="49" charset="-122"/>
            </a:endParaRPr>
          </a:p>
          <a:p>
            <a:pPr marL="342900" lvl="0" indent="-342900" eaLnBrk="1" hangingPunct="1">
              <a:lnSpc>
                <a:spcPct val="150000"/>
              </a:lnSpc>
              <a:spcBef>
                <a:spcPct val="0"/>
              </a:spcBef>
              <a:buClr>
                <a:srgbClr val="FF0000"/>
              </a:buClr>
              <a:buFontTx/>
              <a:buNone/>
            </a:pPr>
            <a:r>
              <a:rPr lang="zh-CN" altLang="en-US" sz="2800" b="1" dirty="0">
                <a:solidFill>
                  <a:srgbClr val="C00000"/>
                </a:solidFill>
                <a:latin typeface="Times New Roman" panose="02020603050405020304" pitchFamily="18" charset="0"/>
                <a:ea typeface="黑体" panose="02010609060101010101" pitchFamily="49" charset="-122"/>
              </a:rPr>
              <a:t>     </a:t>
            </a:r>
            <a:r>
              <a:rPr lang="zh-CN" altLang="en-US" sz="2400" b="1" dirty="0">
                <a:solidFill>
                  <a:srgbClr val="C00000"/>
                </a:solidFill>
                <a:latin typeface="黑体" panose="02010609060101010101" pitchFamily="49" charset="-122"/>
                <a:ea typeface="黑体" panose="02010609060101010101" pitchFamily="49" charset="-122"/>
              </a:rPr>
              <a:t>单位脉冲函数</a:t>
            </a:r>
            <a:endParaRPr lang="zh-CN" altLang="en-US" sz="2400" dirty="0">
              <a:solidFill>
                <a:srgbClr val="C00000"/>
              </a:solidFill>
              <a:latin typeface="黑体" panose="02010609060101010101" pitchFamily="49" charset="-122"/>
              <a:ea typeface="黑体" panose="02010609060101010101" pitchFamily="49" charset="-122"/>
            </a:endParaRPr>
          </a:p>
        </p:txBody>
      </p:sp>
      <p:grpSp>
        <p:nvGrpSpPr>
          <p:cNvPr id="2" name="Group 64"/>
          <p:cNvGrpSpPr/>
          <p:nvPr/>
        </p:nvGrpSpPr>
        <p:grpSpPr>
          <a:xfrm>
            <a:off x="890588" y="1843088"/>
            <a:ext cx="4010025" cy="1443037"/>
            <a:chOff x="561" y="976"/>
            <a:chExt cx="2526" cy="909"/>
          </a:xfrm>
        </p:grpSpPr>
        <p:sp>
          <p:nvSpPr>
            <p:cNvPr id="102438" name="Rectangle 10"/>
            <p:cNvSpPr/>
            <p:nvPr/>
          </p:nvSpPr>
          <p:spPr>
            <a:xfrm>
              <a:off x="2949" y="1600"/>
              <a:ext cx="108"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0</a:t>
              </a:r>
              <a:endParaRPr lang="en-US" altLang="zh-CN" sz="1800" dirty="0"/>
            </a:p>
          </p:txBody>
        </p:sp>
        <p:sp>
          <p:nvSpPr>
            <p:cNvPr id="102439" name="Rectangle 11"/>
            <p:cNvSpPr/>
            <p:nvPr/>
          </p:nvSpPr>
          <p:spPr>
            <a:xfrm>
              <a:off x="2979" y="1276"/>
              <a:ext cx="108"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0</a:t>
              </a:r>
              <a:endParaRPr lang="en-US" altLang="zh-CN" sz="1800" dirty="0"/>
            </a:p>
          </p:txBody>
        </p:sp>
        <p:sp>
          <p:nvSpPr>
            <p:cNvPr id="102440" name="Rectangle 12"/>
            <p:cNvSpPr/>
            <p:nvPr/>
          </p:nvSpPr>
          <p:spPr>
            <a:xfrm>
              <a:off x="2090" y="1276"/>
              <a:ext cx="108"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0</a:t>
              </a:r>
              <a:endParaRPr lang="en-US" altLang="zh-CN" sz="1800" dirty="0"/>
            </a:p>
          </p:txBody>
        </p:sp>
        <p:sp>
          <p:nvSpPr>
            <p:cNvPr id="102441" name="Rectangle 13"/>
            <p:cNvSpPr/>
            <p:nvPr/>
          </p:nvSpPr>
          <p:spPr>
            <a:xfrm>
              <a:off x="1671" y="1432"/>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42" name="Rectangle 14"/>
            <p:cNvSpPr/>
            <p:nvPr/>
          </p:nvSpPr>
          <p:spPr>
            <a:xfrm>
              <a:off x="1507" y="1432"/>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43" name="Rectangle 15"/>
            <p:cNvSpPr/>
            <p:nvPr/>
          </p:nvSpPr>
          <p:spPr>
            <a:xfrm>
              <a:off x="1091" y="1432"/>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44" name="Rectangle 16"/>
            <p:cNvSpPr/>
            <p:nvPr/>
          </p:nvSpPr>
          <p:spPr>
            <a:xfrm>
              <a:off x="928" y="1432"/>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45" name="Rectangle 17"/>
            <p:cNvSpPr/>
            <p:nvPr/>
          </p:nvSpPr>
          <p:spPr>
            <a:xfrm>
              <a:off x="2784" y="1580"/>
              <a:ext cx="119"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a:t>
              </a:r>
              <a:endParaRPr lang="en-US" altLang="zh-CN" sz="1800" dirty="0"/>
            </a:p>
          </p:txBody>
        </p:sp>
        <p:sp>
          <p:nvSpPr>
            <p:cNvPr id="102446" name="Rectangle 18"/>
            <p:cNvSpPr/>
            <p:nvPr/>
          </p:nvSpPr>
          <p:spPr>
            <a:xfrm>
              <a:off x="2810" y="1256"/>
              <a:ext cx="119"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¹</a:t>
              </a:r>
              <a:endParaRPr lang="en-US" altLang="zh-CN" sz="1800" dirty="0"/>
            </a:p>
          </p:txBody>
        </p:sp>
        <p:sp>
          <p:nvSpPr>
            <p:cNvPr id="102447" name="Rectangle 19"/>
            <p:cNvSpPr/>
            <p:nvPr/>
          </p:nvSpPr>
          <p:spPr>
            <a:xfrm>
              <a:off x="1956" y="1626"/>
              <a:ext cx="107"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î</a:t>
              </a:r>
              <a:endParaRPr lang="en-US" altLang="zh-CN" sz="1800" dirty="0"/>
            </a:p>
          </p:txBody>
        </p:sp>
        <p:sp>
          <p:nvSpPr>
            <p:cNvPr id="102448" name="Rectangle 20"/>
            <p:cNvSpPr/>
            <p:nvPr/>
          </p:nvSpPr>
          <p:spPr>
            <a:xfrm>
              <a:off x="1956" y="1449"/>
              <a:ext cx="107"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í</a:t>
              </a:r>
              <a:endParaRPr lang="en-US" altLang="zh-CN" sz="1800" dirty="0"/>
            </a:p>
          </p:txBody>
        </p:sp>
        <p:sp>
          <p:nvSpPr>
            <p:cNvPr id="102449" name="Rectangle 21"/>
            <p:cNvSpPr/>
            <p:nvPr/>
          </p:nvSpPr>
          <p:spPr>
            <a:xfrm>
              <a:off x="1956" y="1271"/>
              <a:ext cx="107"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ì</a:t>
              </a:r>
              <a:endParaRPr lang="en-US" altLang="zh-CN" sz="1800" dirty="0"/>
            </a:p>
          </p:txBody>
        </p:sp>
        <p:sp>
          <p:nvSpPr>
            <p:cNvPr id="102450" name="Rectangle 22"/>
            <p:cNvSpPr/>
            <p:nvPr/>
          </p:nvSpPr>
          <p:spPr>
            <a:xfrm>
              <a:off x="2064" y="1580"/>
              <a:ext cx="154"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a:t>
              </a:r>
              <a:endParaRPr lang="en-US" altLang="zh-CN" sz="1800" dirty="0"/>
            </a:p>
          </p:txBody>
        </p:sp>
        <p:sp>
          <p:nvSpPr>
            <p:cNvPr id="102451" name="Rectangle 23"/>
            <p:cNvSpPr/>
            <p:nvPr/>
          </p:nvSpPr>
          <p:spPr>
            <a:xfrm>
              <a:off x="1786" y="1412"/>
              <a:ext cx="119"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a:t>
              </a:r>
              <a:endParaRPr lang="en-US" altLang="zh-CN" sz="1800" dirty="0"/>
            </a:p>
          </p:txBody>
        </p:sp>
        <p:sp>
          <p:nvSpPr>
            <p:cNvPr id="102452" name="Rectangle 24"/>
            <p:cNvSpPr/>
            <p:nvPr/>
          </p:nvSpPr>
          <p:spPr>
            <a:xfrm>
              <a:off x="1207" y="1412"/>
              <a:ext cx="119"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a:t>
              </a:r>
              <a:endParaRPr lang="en-US" altLang="zh-CN" sz="1800" dirty="0"/>
            </a:p>
          </p:txBody>
        </p:sp>
        <p:sp>
          <p:nvSpPr>
            <p:cNvPr id="102453" name="Rectangle 25"/>
            <p:cNvSpPr/>
            <p:nvPr/>
          </p:nvSpPr>
          <p:spPr>
            <a:xfrm>
              <a:off x="2662" y="1604"/>
              <a:ext cx="60"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t</a:t>
              </a:r>
              <a:endParaRPr lang="en-US" altLang="zh-CN" sz="1800" dirty="0"/>
            </a:p>
          </p:txBody>
        </p:sp>
        <p:sp>
          <p:nvSpPr>
            <p:cNvPr id="102454" name="Rectangle 26"/>
            <p:cNvSpPr/>
            <p:nvPr/>
          </p:nvSpPr>
          <p:spPr>
            <a:xfrm>
              <a:off x="2688" y="1280"/>
              <a:ext cx="60"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t</a:t>
              </a:r>
              <a:endParaRPr lang="en-US" altLang="zh-CN" sz="1800" dirty="0"/>
            </a:p>
          </p:txBody>
        </p:sp>
        <p:sp>
          <p:nvSpPr>
            <p:cNvPr id="102455" name="Rectangle 27"/>
            <p:cNvSpPr/>
            <p:nvPr/>
          </p:nvSpPr>
          <p:spPr>
            <a:xfrm>
              <a:off x="1589" y="1436"/>
              <a:ext cx="60"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t</a:t>
              </a:r>
              <a:endParaRPr lang="en-US" altLang="zh-CN" sz="1800" dirty="0"/>
            </a:p>
          </p:txBody>
        </p:sp>
        <p:sp>
          <p:nvSpPr>
            <p:cNvPr id="102456" name="Rectangle 28"/>
            <p:cNvSpPr/>
            <p:nvPr/>
          </p:nvSpPr>
          <p:spPr>
            <a:xfrm>
              <a:off x="1010" y="1436"/>
              <a:ext cx="60"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t</a:t>
              </a:r>
              <a:endParaRPr lang="en-US" altLang="zh-CN" sz="1800" dirty="0"/>
            </a:p>
          </p:txBody>
        </p:sp>
        <p:sp>
          <p:nvSpPr>
            <p:cNvPr id="102457" name="Rectangle 29"/>
            <p:cNvSpPr/>
            <p:nvPr/>
          </p:nvSpPr>
          <p:spPr>
            <a:xfrm>
              <a:off x="811" y="1436"/>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f</a:t>
              </a:r>
              <a:endParaRPr lang="en-US" altLang="zh-CN" sz="1800" dirty="0"/>
            </a:p>
          </p:txBody>
        </p:sp>
        <p:sp>
          <p:nvSpPr>
            <p:cNvPr id="102458" name="Rectangle 30"/>
            <p:cNvSpPr/>
            <p:nvPr/>
          </p:nvSpPr>
          <p:spPr>
            <a:xfrm>
              <a:off x="1362" y="1412"/>
              <a:ext cx="107"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Symbol" panose="05050102010706020507" pitchFamily="18" charset="2"/>
                </a:rPr>
                <a:t>d</a:t>
              </a:r>
              <a:endParaRPr lang="en-US" altLang="zh-CN" sz="1800" dirty="0"/>
            </a:p>
          </p:txBody>
        </p:sp>
        <p:sp>
          <p:nvSpPr>
            <p:cNvPr id="102459" name="Rectangle 32"/>
            <p:cNvSpPr/>
            <p:nvPr/>
          </p:nvSpPr>
          <p:spPr>
            <a:xfrm>
              <a:off x="561" y="976"/>
              <a:ext cx="1141"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Definition</a:t>
              </a:r>
              <a:r>
                <a:rPr lang="zh-CN" altLang="en-US" sz="2700" b="1" dirty="0">
                  <a:solidFill>
                    <a:srgbClr val="000000"/>
                  </a:solidFill>
                  <a:latin typeface="宋体" panose="02010600030101010101" pitchFamily="2" charset="-122"/>
                </a:rPr>
                <a:t>：</a:t>
              </a:r>
              <a:endParaRPr lang="zh-CN" altLang="en-US" sz="1800" dirty="0"/>
            </a:p>
          </p:txBody>
        </p:sp>
      </p:grpSp>
      <p:grpSp>
        <p:nvGrpSpPr>
          <p:cNvPr id="3" name="Group 65"/>
          <p:cNvGrpSpPr/>
          <p:nvPr/>
        </p:nvGrpSpPr>
        <p:grpSpPr>
          <a:xfrm>
            <a:off x="1071563" y="4430713"/>
            <a:ext cx="3078162" cy="1141412"/>
            <a:chOff x="694" y="2001"/>
            <a:chExt cx="1939" cy="719"/>
          </a:xfrm>
        </p:grpSpPr>
        <p:sp>
          <p:nvSpPr>
            <p:cNvPr id="102424" name="Rectangle 31"/>
            <p:cNvSpPr/>
            <p:nvPr/>
          </p:nvSpPr>
          <p:spPr>
            <a:xfrm>
              <a:off x="694" y="2001"/>
              <a:ext cx="1939"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Laplace transform</a:t>
              </a:r>
              <a:r>
                <a:rPr lang="zh-CN" altLang="en-US" sz="2700" b="1" dirty="0">
                  <a:solidFill>
                    <a:srgbClr val="000000"/>
                  </a:solidFill>
                  <a:latin typeface="宋体" panose="02010600030101010101" pitchFamily="2" charset="-122"/>
                </a:rPr>
                <a:t>：</a:t>
              </a:r>
              <a:endParaRPr lang="zh-CN" altLang="en-US" sz="1800" dirty="0"/>
            </a:p>
          </p:txBody>
        </p:sp>
        <p:sp>
          <p:nvSpPr>
            <p:cNvPr id="102425" name="Rectangle 33"/>
            <p:cNvSpPr/>
            <p:nvPr/>
          </p:nvSpPr>
          <p:spPr>
            <a:xfrm>
              <a:off x="2209" y="2457"/>
              <a:ext cx="108"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1</a:t>
              </a:r>
              <a:endParaRPr lang="en-US" altLang="zh-CN" sz="1800" dirty="0"/>
            </a:p>
          </p:txBody>
        </p:sp>
        <p:sp>
          <p:nvSpPr>
            <p:cNvPr id="102426" name="Rectangle 34"/>
            <p:cNvSpPr/>
            <p:nvPr/>
          </p:nvSpPr>
          <p:spPr>
            <a:xfrm>
              <a:off x="1936" y="2457"/>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27" name="Rectangle 35"/>
            <p:cNvSpPr/>
            <p:nvPr/>
          </p:nvSpPr>
          <p:spPr>
            <a:xfrm>
              <a:off x="1754" y="2457"/>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28" name="Rectangle 36"/>
            <p:cNvSpPr/>
            <p:nvPr/>
          </p:nvSpPr>
          <p:spPr>
            <a:xfrm>
              <a:off x="1236" y="2457"/>
              <a:ext cx="144"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29" name="Rectangle 37"/>
            <p:cNvSpPr/>
            <p:nvPr/>
          </p:nvSpPr>
          <p:spPr>
            <a:xfrm>
              <a:off x="1073" y="2457"/>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30" name="Rectangle 38"/>
            <p:cNvSpPr/>
            <p:nvPr/>
          </p:nvSpPr>
          <p:spPr>
            <a:xfrm>
              <a:off x="834" y="2457"/>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31" name="Rectangle 39"/>
            <p:cNvSpPr/>
            <p:nvPr/>
          </p:nvSpPr>
          <p:spPr>
            <a:xfrm>
              <a:off x="2053" y="2437"/>
              <a:ext cx="119"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a:t>
              </a:r>
              <a:endParaRPr lang="en-US" altLang="zh-CN" sz="1800" dirty="0"/>
            </a:p>
          </p:txBody>
        </p:sp>
        <p:sp>
          <p:nvSpPr>
            <p:cNvPr id="102432" name="Rectangle 40"/>
            <p:cNvSpPr/>
            <p:nvPr/>
          </p:nvSpPr>
          <p:spPr>
            <a:xfrm>
              <a:off x="1413" y="2437"/>
              <a:ext cx="119"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a:t>
              </a:r>
              <a:endParaRPr lang="en-US" altLang="zh-CN" sz="1800" dirty="0"/>
            </a:p>
          </p:txBody>
        </p:sp>
        <p:sp>
          <p:nvSpPr>
            <p:cNvPr id="102433" name="Rectangle 41"/>
            <p:cNvSpPr/>
            <p:nvPr/>
          </p:nvSpPr>
          <p:spPr>
            <a:xfrm>
              <a:off x="1841" y="2461"/>
              <a:ext cx="84"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s</a:t>
              </a:r>
              <a:endParaRPr lang="en-US" altLang="zh-CN" sz="1800" dirty="0"/>
            </a:p>
          </p:txBody>
        </p:sp>
        <p:sp>
          <p:nvSpPr>
            <p:cNvPr id="102434" name="Rectangle 42"/>
            <p:cNvSpPr/>
            <p:nvPr/>
          </p:nvSpPr>
          <p:spPr>
            <a:xfrm>
              <a:off x="1585" y="2461"/>
              <a:ext cx="144"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F</a:t>
              </a:r>
              <a:endParaRPr lang="en-US" altLang="zh-CN" sz="1800" dirty="0"/>
            </a:p>
          </p:txBody>
        </p:sp>
        <p:sp>
          <p:nvSpPr>
            <p:cNvPr id="102435" name="Rectangle 43"/>
            <p:cNvSpPr/>
            <p:nvPr/>
          </p:nvSpPr>
          <p:spPr>
            <a:xfrm>
              <a:off x="1155" y="2461"/>
              <a:ext cx="60"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t</a:t>
              </a:r>
              <a:endParaRPr lang="en-US" altLang="zh-CN" sz="1800" dirty="0"/>
            </a:p>
          </p:txBody>
        </p:sp>
        <p:sp>
          <p:nvSpPr>
            <p:cNvPr id="102436" name="Rectangle 44"/>
            <p:cNvSpPr/>
            <p:nvPr/>
          </p:nvSpPr>
          <p:spPr>
            <a:xfrm>
              <a:off x="956" y="2461"/>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f</a:t>
              </a:r>
              <a:endParaRPr lang="en-US" altLang="zh-CN" sz="1800" dirty="0"/>
            </a:p>
          </p:txBody>
        </p:sp>
        <p:sp>
          <p:nvSpPr>
            <p:cNvPr id="102437" name="Rectangle 45"/>
            <p:cNvSpPr/>
            <p:nvPr/>
          </p:nvSpPr>
          <p:spPr>
            <a:xfrm>
              <a:off x="715" y="2461"/>
              <a:ext cx="13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L</a:t>
              </a:r>
              <a:endParaRPr lang="en-US" altLang="zh-CN" sz="1800" dirty="0"/>
            </a:p>
          </p:txBody>
        </p:sp>
      </p:grpSp>
      <p:grpSp>
        <p:nvGrpSpPr>
          <p:cNvPr id="4" name="Group 66"/>
          <p:cNvGrpSpPr/>
          <p:nvPr/>
        </p:nvGrpSpPr>
        <p:grpSpPr>
          <a:xfrm>
            <a:off x="1071563" y="3308350"/>
            <a:ext cx="2798762" cy="906463"/>
            <a:chOff x="2736" y="2304"/>
            <a:chExt cx="1763" cy="571"/>
          </a:xfrm>
        </p:grpSpPr>
        <p:sp>
          <p:nvSpPr>
            <p:cNvPr id="102410" name="Rectangle 46"/>
            <p:cNvSpPr/>
            <p:nvPr/>
          </p:nvSpPr>
          <p:spPr>
            <a:xfrm>
              <a:off x="2736" y="2305"/>
              <a:ext cx="1763" cy="570"/>
            </a:xfrm>
            <a:prstGeom prst="rect">
              <a:avLst/>
            </a:prstGeom>
            <a:solidFill>
              <a:srgbClr val="FFFF00"/>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sp>
          <p:nvSpPr>
            <p:cNvPr id="102411" name="Rectangle 47"/>
            <p:cNvSpPr/>
            <p:nvPr/>
          </p:nvSpPr>
          <p:spPr>
            <a:xfrm>
              <a:off x="3504" y="2448"/>
              <a:ext cx="77"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3500" b="1" dirty="0">
                  <a:solidFill>
                    <a:srgbClr val="000000"/>
                  </a:solidFill>
                  <a:latin typeface="Symbol" panose="05050102010706020507" pitchFamily="18" charset="2"/>
                </a:rPr>
                <a:t>ò</a:t>
              </a:r>
              <a:endParaRPr lang="en-US" altLang="zh-CN" sz="1800" dirty="0"/>
            </a:p>
          </p:txBody>
        </p:sp>
        <p:sp>
          <p:nvSpPr>
            <p:cNvPr id="102412" name="Rectangle 48"/>
            <p:cNvSpPr/>
            <p:nvPr/>
          </p:nvSpPr>
          <p:spPr>
            <a:xfrm>
              <a:off x="3474" y="2318"/>
              <a:ext cx="131" cy="12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300" b="1" dirty="0">
                  <a:solidFill>
                    <a:srgbClr val="000000"/>
                  </a:solidFill>
                  <a:latin typeface="Symbol" panose="05050102010706020507" pitchFamily="18" charset="2"/>
                </a:rPr>
                <a:t>+¥</a:t>
              </a:r>
              <a:endParaRPr lang="en-US" altLang="zh-CN" sz="1800" dirty="0"/>
            </a:p>
          </p:txBody>
        </p:sp>
        <p:sp>
          <p:nvSpPr>
            <p:cNvPr id="102413" name="Rectangle 49"/>
            <p:cNvSpPr/>
            <p:nvPr/>
          </p:nvSpPr>
          <p:spPr>
            <a:xfrm>
              <a:off x="3539" y="2729"/>
              <a:ext cx="74" cy="12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300" b="1" dirty="0">
                  <a:solidFill>
                    <a:srgbClr val="000000"/>
                  </a:solidFill>
                  <a:latin typeface="Symbol" panose="05050102010706020507" pitchFamily="18" charset="2"/>
                </a:rPr>
                <a:t>¥</a:t>
              </a:r>
              <a:endParaRPr lang="en-US" altLang="zh-CN" sz="1800" dirty="0"/>
            </a:p>
          </p:txBody>
        </p:sp>
        <p:sp>
          <p:nvSpPr>
            <p:cNvPr id="102414" name="Rectangle 50"/>
            <p:cNvSpPr/>
            <p:nvPr/>
          </p:nvSpPr>
          <p:spPr>
            <a:xfrm>
              <a:off x="3473" y="2729"/>
              <a:ext cx="57" cy="12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300" b="1" dirty="0">
                  <a:solidFill>
                    <a:srgbClr val="000000"/>
                  </a:solidFill>
                  <a:latin typeface="Symbol" panose="05050102010706020507" pitchFamily="18" charset="2"/>
                </a:rPr>
                <a:t>-</a:t>
              </a:r>
              <a:endParaRPr lang="en-US" altLang="zh-CN" sz="1800" dirty="0"/>
            </a:p>
          </p:txBody>
        </p:sp>
        <p:sp>
          <p:nvSpPr>
            <p:cNvPr id="102415" name="Rectangle 51"/>
            <p:cNvSpPr/>
            <p:nvPr/>
          </p:nvSpPr>
          <p:spPr>
            <a:xfrm>
              <a:off x="4211" y="2426"/>
              <a:ext cx="119"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a:t>
              </a:r>
              <a:endParaRPr lang="en-US" altLang="zh-CN" sz="1800" dirty="0"/>
            </a:p>
          </p:txBody>
        </p:sp>
        <p:sp>
          <p:nvSpPr>
            <p:cNvPr id="102416" name="Rectangle 52"/>
            <p:cNvSpPr/>
            <p:nvPr/>
          </p:nvSpPr>
          <p:spPr>
            <a:xfrm>
              <a:off x="4367" y="2446"/>
              <a:ext cx="108"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1</a:t>
              </a:r>
              <a:endParaRPr lang="en-US" altLang="zh-CN" sz="1800" dirty="0"/>
            </a:p>
          </p:txBody>
        </p:sp>
        <p:sp>
          <p:nvSpPr>
            <p:cNvPr id="102417" name="Rectangle 53"/>
            <p:cNvSpPr/>
            <p:nvPr/>
          </p:nvSpPr>
          <p:spPr>
            <a:xfrm>
              <a:off x="3909" y="2446"/>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18" name="Rectangle 54"/>
            <p:cNvSpPr/>
            <p:nvPr/>
          </p:nvSpPr>
          <p:spPr>
            <a:xfrm>
              <a:off x="3747" y="2446"/>
              <a:ext cx="72"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a:t>
              </a:r>
              <a:endParaRPr lang="en-US" altLang="zh-CN" sz="1800" dirty="0"/>
            </a:p>
          </p:txBody>
        </p:sp>
        <p:sp>
          <p:nvSpPr>
            <p:cNvPr id="102419" name="Rectangle 55"/>
            <p:cNvSpPr/>
            <p:nvPr/>
          </p:nvSpPr>
          <p:spPr>
            <a:xfrm>
              <a:off x="3981" y="2450"/>
              <a:ext cx="168"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dt</a:t>
              </a:r>
              <a:endParaRPr lang="en-US" altLang="zh-CN" sz="1800" dirty="0"/>
            </a:p>
          </p:txBody>
        </p:sp>
        <p:sp>
          <p:nvSpPr>
            <p:cNvPr id="102420" name="Rectangle 56"/>
            <p:cNvSpPr/>
            <p:nvPr/>
          </p:nvSpPr>
          <p:spPr>
            <a:xfrm>
              <a:off x="3829" y="2450"/>
              <a:ext cx="60"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t</a:t>
              </a:r>
              <a:endParaRPr lang="en-US" altLang="zh-CN" sz="1800" dirty="0"/>
            </a:p>
          </p:txBody>
        </p:sp>
        <p:sp>
          <p:nvSpPr>
            <p:cNvPr id="102421" name="Rectangle 57"/>
            <p:cNvSpPr/>
            <p:nvPr/>
          </p:nvSpPr>
          <p:spPr>
            <a:xfrm>
              <a:off x="3601" y="2426"/>
              <a:ext cx="107"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Symbol" panose="05050102010706020507" pitchFamily="18" charset="2"/>
                </a:rPr>
                <a:t>d</a:t>
              </a:r>
              <a:endParaRPr lang="en-US" altLang="zh-CN" sz="1800" dirty="0"/>
            </a:p>
          </p:txBody>
        </p:sp>
        <p:sp>
          <p:nvSpPr>
            <p:cNvPr id="102422" name="Rectangle 58"/>
            <p:cNvSpPr/>
            <p:nvPr/>
          </p:nvSpPr>
          <p:spPr>
            <a:xfrm>
              <a:off x="2752" y="2457"/>
              <a:ext cx="648" cy="25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2700" b="1" dirty="0">
                  <a:solidFill>
                    <a:srgbClr val="000000"/>
                  </a:solidFill>
                  <a:latin typeface="宋体" panose="02010600030101010101" pitchFamily="2" charset="-122"/>
                </a:rPr>
                <a:t>定义：</a:t>
              </a:r>
              <a:endParaRPr lang="zh-CN" altLang="en-US" sz="1800" dirty="0"/>
            </a:p>
          </p:txBody>
        </p:sp>
        <p:sp>
          <p:nvSpPr>
            <p:cNvPr id="102423" name="Rectangle 59"/>
            <p:cNvSpPr/>
            <p:nvPr/>
          </p:nvSpPr>
          <p:spPr>
            <a:xfrm>
              <a:off x="2736" y="2304"/>
              <a:ext cx="1763" cy="570"/>
            </a:xfrm>
            <a:prstGeom prst="rect">
              <a:avLst/>
            </a:prstGeom>
            <a:noFill/>
            <a:ln w="17463"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grpSp>
      <p:graphicFrame>
        <p:nvGraphicFramePr>
          <p:cNvPr id="17468" name="Object 2"/>
          <p:cNvGraphicFramePr>
            <a:graphicFrameLocks noChangeAspect="1"/>
          </p:cNvGraphicFramePr>
          <p:nvPr/>
        </p:nvGraphicFramePr>
        <p:xfrm>
          <a:off x="5929313" y="1143000"/>
          <a:ext cx="2303462" cy="2266950"/>
        </p:xfrm>
        <a:graphic>
          <a:graphicData uri="http://schemas.openxmlformats.org/presentationml/2006/ole">
            <mc:AlternateContent xmlns:mc="http://schemas.openxmlformats.org/markup-compatibility/2006">
              <mc:Choice xmlns:v="urn:schemas-microsoft-com:vml" Requires="v">
                <p:oleObj spid="_x0000_s3085" name="" r:id="rId1" imgW="2342515" imgH="1252855" progId="">
                  <p:embed/>
                </p:oleObj>
              </mc:Choice>
              <mc:Fallback>
                <p:oleObj name="" r:id="rId1" imgW="2342515" imgH="1252855" progId="">
                  <p:embed/>
                  <p:pic>
                    <p:nvPicPr>
                      <p:cNvPr id="0" name="图片 3084"/>
                      <p:cNvPicPr/>
                      <p:nvPr/>
                    </p:nvPicPr>
                    <p:blipFill>
                      <a:blip r:embed="rId2"/>
                      <a:stretch>
                        <a:fillRect/>
                      </a:stretch>
                    </p:blipFill>
                    <p:spPr>
                      <a:xfrm>
                        <a:off x="5929313" y="1143000"/>
                        <a:ext cx="2303462" cy="2266950"/>
                      </a:xfrm>
                      <a:prstGeom prst="rect">
                        <a:avLst/>
                      </a:prstGeom>
                      <a:noFill/>
                      <a:ln w="9525" cap="flat" cmpd="sng">
                        <a:solidFill>
                          <a:schemeClr val="tx1"/>
                        </a:solidFill>
                        <a:prstDash val="solid"/>
                        <a:miter/>
                        <a:headEnd type="none" w="med" len="med"/>
                        <a:tailEnd type="none" w="med" len="med"/>
                      </a:ln>
                    </p:spPr>
                  </p:pic>
                </p:oleObj>
              </mc:Fallback>
            </mc:AlternateContent>
          </a:graphicData>
        </a:graphic>
      </p:graphicFrame>
      <p:sp>
        <p:nvSpPr>
          <p:cNvPr id="17469" name="Text Box 61"/>
          <p:cNvSpPr txBox="1"/>
          <p:nvPr/>
        </p:nvSpPr>
        <p:spPr>
          <a:xfrm>
            <a:off x="642938" y="5786438"/>
            <a:ext cx="7848600" cy="7080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zh-CN" altLang="en-US" sz="2000" b="1" dirty="0">
                <a:solidFill>
                  <a:srgbClr val="FF0000"/>
                </a:solidFill>
              </a:rPr>
              <a:t>         单位脉冲作用在现实中是不存在的，它是某些物理现象经数学抽象化的结果。</a:t>
            </a:r>
            <a:endParaRPr lang="zh-CN" altLang="en-US" sz="2000" b="1" dirty="0">
              <a:solidFill>
                <a:srgbClr val="FF0000"/>
              </a:solidFill>
            </a:endParaRPr>
          </a:p>
        </p:txBody>
      </p:sp>
      <p:sp>
        <p:nvSpPr>
          <p:cNvPr id="60" name="矩形 59"/>
          <p:cNvSpPr/>
          <p:nvPr/>
        </p:nvSpPr>
        <p:spPr>
          <a:xfrm>
            <a:off x="5214938" y="4357688"/>
            <a:ext cx="2185987" cy="5032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rPr>
              <a:t>Z-transform</a:t>
            </a:r>
            <a:r>
              <a:rPr lang="en-US" altLang="zh-CN" sz="2700" b="1" dirty="0">
                <a:solidFill>
                  <a:srgbClr val="000000"/>
                </a:solidFill>
                <a:latin typeface="宋体" panose="02010600030101010101" pitchFamily="2" charset="-122"/>
              </a:rPr>
              <a:t>:</a:t>
            </a:r>
            <a:endParaRPr lang="zh-CN" altLang="en-US" sz="2700" dirty="0"/>
          </a:p>
        </p:txBody>
      </p:sp>
      <p:sp>
        <p:nvSpPr>
          <p:cNvPr id="61" name="TextBox 60"/>
          <p:cNvSpPr txBox="1"/>
          <p:nvPr/>
        </p:nvSpPr>
        <p:spPr>
          <a:xfrm>
            <a:off x="5286375" y="5072063"/>
            <a:ext cx="16795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latin typeface="Times New Roman" panose="02020603050405020304" pitchFamily="18" charset="0"/>
                <a:cs typeface="Times New Roman" panose="02020603050405020304" pitchFamily="18" charset="0"/>
              </a:rPr>
              <a:t>Z[f(t)]=1</a:t>
            </a:r>
            <a:endParaRPr lang="zh-CN" altLang="en-US" sz="2400" b="1" dirty="0">
              <a:latin typeface="Times New Roman" panose="02020603050405020304" pitchFamily="18" charset="0"/>
              <a:ea typeface="Times New Roman" panose="02020603050405020304" pitchFamily="18" charset="0"/>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68"/>
                                        </p:tgtEl>
                                        <p:attrNameLst>
                                          <p:attrName>style.visibility</p:attrName>
                                        </p:attrNameLst>
                                      </p:cBhvr>
                                      <p:to>
                                        <p:strVal val="visible"/>
                                      </p:to>
                                    </p:set>
                                    <p:anim calcmode="lin" valueType="num">
                                      <p:cBhvr additive="base">
                                        <p:cTn id="7" dur="500" fill="hold"/>
                                        <p:tgtEl>
                                          <p:spTgt spid="17468"/>
                                        </p:tgtEl>
                                        <p:attrNameLst>
                                          <p:attrName>ppt_x</p:attrName>
                                        </p:attrNameLst>
                                      </p:cBhvr>
                                      <p:tavLst>
                                        <p:tav tm="0">
                                          <p:val>
                                            <p:strVal val="#ppt_x"/>
                                          </p:val>
                                        </p:tav>
                                        <p:tav tm="100000">
                                          <p:val>
                                            <p:strVal val="#ppt_x"/>
                                          </p:val>
                                        </p:tav>
                                      </p:tavLst>
                                    </p:anim>
                                    <p:anim calcmode="lin" valueType="num">
                                      <p:cBhvr additive="base">
                                        <p:cTn id="8" dur="500" fill="hold"/>
                                        <p:tgtEl>
                                          <p:spTgt spid="174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ppt_x"/>
                                          </p:val>
                                        </p:tav>
                                        <p:tav tm="100000">
                                          <p:val>
                                            <p:strVal val="#ppt_x"/>
                                          </p:val>
                                        </p:tav>
                                      </p:tavLst>
                                    </p:anim>
                                    <p:anim calcmode="lin" valueType="num">
                                      <p:cBhvr additive="base">
                                        <p:cTn id="30" dur="500" fill="hold"/>
                                        <p:tgtEl>
                                          <p:spTgt spid="6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500" fill="hold"/>
                                        <p:tgtEl>
                                          <p:spTgt spid="61"/>
                                        </p:tgtEl>
                                        <p:attrNameLst>
                                          <p:attrName>ppt_x</p:attrName>
                                        </p:attrNameLst>
                                      </p:cBhvr>
                                      <p:tavLst>
                                        <p:tav tm="0">
                                          <p:val>
                                            <p:strVal val="#ppt_x"/>
                                          </p:val>
                                        </p:tav>
                                        <p:tav tm="100000">
                                          <p:val>
                                            <p:strVal val="#ppt_x"/>
                                          </p:val>
                                        </p:tav>
                                      </p:tavLst>
                                    </p:anim>
                                    <p:anim calcmode="lin" valueType="num">
                                      <p:cBhvr additive="base">
                                        <p:cTn id="3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469"/>
                                        </p:tgtEl>
                                        <p:attrNameLst>
                                          <p:attrName>style.visibility</p:attrName>
                                        </p:attrNameLst>
                                      </p:cBhvr>
                                      <p:to>
                                        <p:strVal val="visible"/>
                                      </p:to>
                                    </p:set>
                                    <p:anim calcmode="lin" valueType="num">
                                      <p:cBhvr additive="base">
                                        <p:cTn id="39" dur="500" fill="hold"/>
                                        <p:tgtEl>
                                          <p:spTgt spid="17469"/>
                                        </p:tgtEl>
                                        <p:attrNameLst>
                                          <p:attrName>ppt_x</p:attrName>
                                        </p:attrNameLst>
                                      </p:cBhvr>
                                      <p:tavLst>
                                        <p:tav tm="0">
                                          <p:val>
                                            <p:strVal val="#ppt_x"/>
                                          </p:val>
                                        </p:tav>
                                        <p:tav tm="100000">
                                          <p:val>
                                            <p:strVal val="#ppt_x"/>
                                          </p:val>
                                        </p:tav>
                                      </p:tavLst>
                                    </p:anim>
                                    <p:anim calcmode="lin" valueType="num">
                                      <p:cBhvr additive="base">
                                        <p:cTn id="40" dur="500" fill="hold"/>
                                        <p:tgtEl>
                                          <p:spTgt spid="17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69" grpId="0"/>
      <p:bldP spid="60" grpId="0"/>
      <p:bldP spid="61"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6392" name="Rectangle 8"/>
          <p:cNvSpPr/>
          <p:nvPr/>
        </p:nvSpPr>
        <p:spPr>
          <a:xfrm>
            <a:off x="922338" y="2359025"/>
            <a:ext cx="1587"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p>
        </p:txBody>
      </p:sp>
      <p:sp>
        <p:nvSpPr>
          <p:cNvPr id="16393" name="Rectangle 9"/>
          <p:cNvSpPr/>
          <p:nvPr/>
        </p:nvSpPr>
        <p:spPr>
          <a:xfrm>
            <a:off x="1290638" y="2359025"/>
            <a:ext cx="177800"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800" dirty="0">
                <a:solidFill>
                  <a:srgbClr val="0000FF"/>
                </a:solidFill>
                <a:latin typeface="宋体" panose="02010600030101010101" pitchFamily="2" charset="-122"/>
              </a:rPr>
              <a:t> </a:t>
            </a:r>
            <a:endParaRPr lang="en-US" altLang="zh-CN" sz="1800" dirty="0"/>
          </a:p>
        </p:txBody>
      </p:sp>
      <p:sp>
        <p:nvSpPr>
          <p:cNvPr id="104452" name="Rectangle 10"/>
          <p:cNvSpPr/>
          <p:nvPr/>
        </p:nvSpPr>
        <p:spPr>
          <a:xfrm>
            <a:off x="1785938" y="-22225"/>
            <a:ext cx="2930525" cy="1830388"/>
          </a:xfrm>
          <a:prstGeom prst="rect">
            <a:avLst/>
          </a:prstGeom>
          <a:noFill/>
          <a:ln w="9525">
            <a:noFill/>
          </a:ln>
        </p:spPr>
        <p:txBody>
          <a:bodyPr lIns="0" tIns="0" rIns="0" bIns="0"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eaLnBrk="1" hangingPunct="1">
              <a:lnSpc>
                <a:spcPct val="150000"/>
              </a:lnSpc>
              <a:spcBef>
                <a:spcPct val="0"/>
              </a:spcBef>
              <a:buClr>
                <a:srgbClr val="FF0000"/>
              </a:buClr>
              <a:buFontTx/>
              <a:buNone/>
            </a:pPr>
            <a:r>
              <a:rPr lang="en-US" altLang="zh-CN" sz="2800" b="1" dirty="0">
                <a:solidFill>
                  <a:srgbClr val="C00000"/>
                </a:solidFill>
                <a:latin typeface="Times New Roman" panose="02020603050405020304" pitchFamily="18" charset="0"/>
                <a:ea typeface="黑体" panose="02010609060101010101" pitchFamily="49" charset="-122"/>
              </a:rPr>
              <a:t>(3)Unit ramp function</a:t>
            </a:r>
            <a:endParaRPr lang="en-US" altLang="zh-CN" sz="2800" b="1" dirty="0">
              <a:solidFill>
                <a:srgbClr val="C00000"/>
              </a:solidFill>
              <a:latin typeface="Times New Roman" panose="02020603050405020304" pitchFamily="18" charset="0"/>
              <a:ea typeface="黑体" panose="02010609060101010101" pitchFamily="49" charset="-122"/>
            </a:endParaRPr>
          </a:p>
          <a:p>
            <a:pPr marL="342900" lvl="0" indent="-342900" eaLnBrk="1" hangingPunct="1">
              <a:lnSpc>
                <a:spcPct val="150000"/>
              </a:lnSpc>
              <a:spcBef>
                <a:spcPct val="0"/>
              </a:spcBef>
              <a:buClr>
                <a:srgbClr val="FF0000"/>
              </a:buClr>
              <a:buFontTx/>
              <a:buNone/>
            </a:pPr>
            <a:r>
              <a:rPr lang="zh-CN" altLang="en-US" sz="2400" b="1" dirty="0">
                <a:solidFill>
                  <a:srgbClr val="C00000"/>
                </a:solidFill>
                <a:latin typeface="黑体" panose="02010609060101010101" pitchFamily="49" charset="-122"/>
                <a:ea typeface="黑体" panose="02010609060101010101" pitchFamily="49" charset="-122"/>
              </a:rPr>
              <a:t>  单位斜坡函数</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16395" name="Rectangle 11"/>
          <p:cNvSpPr/>
          <p:nvPr/>
        </p:nvSpPr>
        <p:spPr>
          <a:xfrm>
            <a:off x="4572000" y="3286125"/>
            <a:ext cx="177800"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0</a:t>
            </a:r>
            <a:endParaRPr lang="en-US" altLang="zh-CN" sz="2800" dirty="0"/>
          </a:p>
        </p:txBody>
      </p:sp>
      <p:sp>
        <p:nvSpPr>
          <p:cNvPr id="16396" name="Rectangle 12"/>
          <p:cNvSpPr/>
          <p:nvPr/>
        </p:nvSpPr>
        <p:spPr>
          <a:xfrm>
            <a:off x="4110038" y="3286125"/>
            <a:ext cx="98425"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t</a:t>
            </a:r>
            <a:endParaRPr lang="en-US" altLang="zh-CN" sz="2800" dirty="0"/>
          </a:p>
        </p:txBody>
      </p:sp>
      <p:sp>
        <p:nvSpPr>
          <p:cNvPr id="16397" name="Rectangle 13"/>
          <p:cNvSpPr/>
          <p:nvPr/>
        </p:nvSpPr>
        <p:spPr>
          <a:xfrm>
            <a:off x="4624388" y="2465388"/>
            <a:ext cx="177800"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0</a:t>
            </a:r>
            <a:endParaRPr lang="en-US" altLang="zh-CN" sz="2800" dirty="0"/>
          </a:p>
        </p:txBody>
      </p:sp>
      <p:sp>
        <p:nvSpPr>
          <p:cNvPr id="16398" name="Rectangle 14"/>
          <p:cNvSpPr/>
          <p:nvPr/>
        </p:nvSpPr>
        <p:spPr>
          <a:xfrm>
            <a:off x="4162425" y="2465388"/>
            <a:ext cx="98425"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i="1" dirty="0">
                <a:solidFill>
                  <a:srgbClr val="000000"/>
                </a:solidFill>
                <a:latin typeface="Times New Roman" panose="02020603050405020304" pitchFamily="18" charset="0"/>
              </a:rPr>
              <a:t>t</a:t>
            </a:r>
            <a:endParaRPr lang="en-US" altLang="zh-CN" sz="2800" dirty="0"/>
          </a:p>
        </p:txBody>
      </p:sp>
      <p:sp>
        <p:nvSpPr>
          <p:cNvPr id="16399" name="Rectangle 15"/>
          <p:cNvSpPr/>
          <p:nvPr/>
        </p:nvSpPr>
        <p:spPr>
          <a:xfrm>
            <a:off x="3286125" y="3286125"/>
            <a:ext cx="276225" cy="4270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0</a:t>
            </a:r>
            <a:endParaRPr lang="en-US" altLang="zh-CN" sz="2700" dirty="0"/>
          </a:p>
        </p:txBody>
      </p:sp>
      <p:sp>
        <p:nvSpPr>
          <p:cNvPr id="16400" name="Rectangle 16"/>
          <p:cNvSpPr/>
          <p:nvPr/>
        </p:nvSpPr>
        <p:spPr>
          <a:xfrm>
            <a:off x="3357563" y="2428875"/>
            <a:ext cx="98425"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t</a:t>
            </a:r>
            <a:endParaRPr lang="en-US" altLang="zh-CN" sz="2700" dirty="0"/>
          </a:p>
        </p:txBody>
      </p:sp>
      <p:sp>
        <p:nvSpPr>
          <p:cNvPr id="16406" name="Rectangle 22"/>
          <p:cNvSpPr/>
          <p:nvPr/>
        </p:nvSpPr>
        <p:spPr>
          <a:xfrm>
            <a:off x="1903413" y="2786063"/>
            <a:ext cx="119062"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a:t>
            </a:r>
            <a:endParaRPr lang="en-US" altLang="zh-CN" sz="2700" dirty="0"/>
          </a:p>
        </p:txBody>
      </p:sp>
      <p:sp>
        <p:nvSpPr>
          <p:cNvPr id="16407" name="Rectangle 23"/>
          <p:cNvSpPr/>
          <p:nvPr/>
        </p:nvSpPr>
        <p:spPr>
          <a:xfrm>
            <a:off x="1714500" y="2786063"/>
            <a:ext cx="98425"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t</a:t>
            </a:r>
            <a:endParaRPr lang="en-US" altLang="zh-CN" sz="2700" dirty="0"/>
          </a:p>
        </p:txBody>
      </p:sp>
      <p:sp>
        <p:nvSpPr>
          <p:cNvPr id="16408" name="Rectangle 24"/>
          <p:cNvSpPr/>
          <p:nvPr/>
        </p:nvSpPr>
        <p:spPr>
          <a:xfrm>
            <a:off x="1533525" y="2786063"/>
            <a:ext cx="119063"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a:t>
            </a:r>
            <a:endParaRPr lang="en-US" altLang="zh-CN" sz="2700" dirty="0"/>
          </a:p>
        </p:txBody>
      </p:sp>
      <p:sp>
        <p:nvSpPr>
          <p:cNvPr id="16409" name="Rectangle 25"/>
          <p:cNvSpPr/>
          <p:nvPr/>
        </p:nvSpPr>
        <p:spPr>
          <a:xfrm>
            <a:off x="1341438" y="2786063"/>
            <a:ext cx="119062"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rPr>
              <a:t>f</a:t>
            </a:r>
            <a:endParaRPr lang="en-US" altLang="zh-CN" sz="2700" dirty="0"/>
          </a:p>
        </p:txBody>
      </p:sp>
      <p:sp>
        <p:nvSpPr>
          <p:cNvPr id="16410" name="Rectangle 26"/>
          <p:cNvSpPr/>
          <p:nvPr/>
        </p:nvSpPr>
        <p:spPr>
          <a:xfrm>
            <a:off x="4305300" y="3249613"/>
            <a:ext cx="195263"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&lt;</a:t>
            </a:r>
            <a:endParaRPr lang="en-US" altLang="zh-CN" sz="2800" dirty="0"/>
          </a:p>
        </p:txBody>
      </p:sp>
      <p:sp>
        <p:nvSpPr>
          <p:cNvPr id="16411" name="Rectangle 27"/>
          <p:cNvSpPr/>
          <p:nvPr/>
        </p:nvSpPr>
        <p:spPr>
          <a:xfrm>
            <a:off x="4357688" y="2428875"/>
            <a:ext cx="195262"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Symbol" panose="05050102010706020507" pitchFamily="18" charset="2"/>
              </a:rPr>
              <a:t>³</a:t>
            </a:r>
            <a:endParaRPr lang="en-US" altLang="zh-CN" sz="2800" dirty="0"/>
          </a:p>
        </p:txBody>
      </p:sp>
      <p:sp>
        <p:nvSpPr>
          <p:cNvPr id="16417" name="Rectangle 33"/>
          <p:cNvSpPr/>
          <p:nvPr/>
        </p:nvSpPr>
        <p:spPr>
          <a:xfrm>
            <a:off x="2105025" y="2786063"/>
            <a:ext cx="195263"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Symbol" panose="05050102010706020507" pitchFamily="18" charset="2"/>
              </a:rPr>
              <a:t>=</a:t>
            </a:r>
            <a:endParaRPr lang="en-US" altLang="zh-CN" sz="2700" dirty="0"/>
          </a:p>
        </p:txBody>
      </p:sp>
      <p:sp>
        <p:nvSpPr>
          <p:cNvPr id="16451" name="Rectangle 67"/>
          <p:cNvSpPr/>
          <p:nvPr/>
        </p:nvSpPr>
        <p:spPr>
          <a:xfrm>
            <a:off x="1000125" y="1928813"/>
            <a:ext cx="1879600" cy="42703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Times New Roman" panose="02020603050405020304" pitchFamily="18" charset="0"/>
              </a:rPr>
              <a:t>Definition</a:t>
            </a:r>
            <a:r>
              <a:rPr lang="zh-CN" altLang="en-US" sz="2800" b="1" dirty="0">
                <a:solidFill>
                  <a:srgbClr val="000000"/>
                </a:solidFill>
                <a:latin typeface="宋体" panose="02010600030101010101" pitchFamily="2" charset="-122"/>
              </a:rPr>
              <a:t>：</a:t>
            </a:r>
            <a:endParaRPr lang="zh-CN" altLang="en-US" sz="2800" dirty="0"/>
          </a:p>
        </p:txBody>
      </p:sp>
      <p:grpSp>
        <p:nvGrpSpPr>
          <p:cNvPr id="2" name="组合 66"/>
          <p:cNvGrpSpPr/>
          <p:nvPr/>
        </p:nvGrpSpPr>
        <p:grpSpPr>
          <a:xfrm>
            <a:off x="5857875" y="1071563"/>
            <a:ext cx="2460625" cy="2976562"/>
            <a:chOff x="5916613" y="2643208"/>
            <a:chExt cx="2460626" cy="2976563"/>
          </a:xfrm>
        </p:grpSpPr>
        <p:sp>
          <p:nvSpPr>
            <p:cNvPr id="104503" name="Rectangle 7"/>
            <p:cNvSpPr/>
            <p:nvPr/>
          </p:nvSpPr>
          <p:spPr>
            <a:xfrm>
              <a:off x="7997826" y="4733946"/>
              <a:ext cx="1190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000000"/>
                  </a:solidFill>
                  <a:latin typeface="Times New Roman" panose="02020603050405020304" pitchFamily="18" charset="0"/>
                </a:rPr>
                <a:t>t</a:t>
              </a:r>
              <a:endParaRPr lang="en-US" altLang="zh-CN" sz="1800" dirty="0"/>
            </a:p>
          </p:txBody>
        </p:sp>
        <p:sp>
          <p:nvSpPr>
            <p:cNvPr id="104504" name="Line 61"/>
            <p:cNvSpPr/>
            <p:nvPr/>
          </p:nvSpPr>
          <p:spPr>
            <a:xfrm flipV="1">
              <a:off x="5916613" y="4700608"/>
              <a:ext cx="2200275" cy="3175"/>
            </a:xfrm>
            <a:prstGeom prst="line">
              <a:avLst/>
            </a:prstGeom>
            <a:ln w="30163" cap="flat" cmpd="sng">
              <a:solidFill>
                <a:srgbClr val="000000"/>
              </a:solidFill>
              <a:prstDash val="solid"/>
              <a:headEnd type="none" w="med" len="med"/>
              <a:tailEnd type="none" w="med" len="med"/>
            </a:ln>
          </p:spPr>
        </p:sp>
        <p:sp>
          <p:nvSpPr>
            <p:cNvPr id="104505" name="Freeform 62"/>
            <p:cNvSpPr/>
            <p:nvPr/>
          </p:nvSpPr>
          <p:spPr>
            <a:xfrm>
              <a:off x="8093076" y="4605358"/>
              <a:ext cx="284163" cy="190500"/>
            </a:xfrm>
            <a:custGeom>
              <a:avLst/>
              <a:gdLst>
                <a:gd name="txL" fmla="*/ 0 w 179"/>
                <a:gd name="txT" fmla="*/ 0 h 120"/>
                <a:gd name="txR" fmla="*/ 179 w 179"/>
                <a:gd name="txB" fmla="*/ 120 h 120"/>
              </a:gdLst>
              <a:ahLst/>
              <a:cxnLst>
                <a:cxn ang="0">
                  <a:pos x="0" y="0"/>
                </a:cxn>
                <a:cxn ang="0">
                  <a:pos x="2147483646" y="2147483646"/>
                </a:cxn>
                <a:cxn ang="0">
                  <a:pos x="0" y="2147483646"/>
                </a:cxn>
                <a:cxn ang="0">
                  <a:pos x="0" y="0"/>
                </a:cxn>
              </a:cxnLst>
              <a:rect l="txL" t="txT" r="txR" b="txB"/>
              <a:pathLst>
                <a:path w="179" h="120">
                  <a:moveTo>
                    <a:pt x="0" y="0"/>
                  </a:moveTo>
                  <a:lnTo>
                    <a:pt x="179" y="60"/>
                  </a:lnTo>
                  <a:lnTo>
                    <a:pt x="0" y="120"/>
                  </a:lnTo>
                  <a:lnTo>
                    <a:pt x="0" y="0"/>
                  </a:lnTo>
                  <a:close/>
                </a:path>
              </a:pathLst>
            </a:custGeom>
            <a:solidFill>
              <a:srgbClr val="000000">
                <a:alpha val="100000"/>
              </a:srgbClr>
            </a:solidFill>
            <a:ln w="9525">
              <a:noFill/>
            </a:ln>
          </p:spPr>
          <p:txBody>
            <a:bodyPr/>
            <a:p>
              <a:endParaRPr lang="zh-CN" altLang="en-US"/>
            </a:p>
          </p:txBody>
        </p:sp>
        <p:sp>
          <p:nvSpPr>
            <p:cNvPr id="104506" name="Line 63"/>
            <p:cNvSpPr/>
            <p:nvPr/>
          </p:nvSpPr>
          <p:spPr>
            <a:xfrm>
              <a:off x="6240463" y="2903558"/>
              <a:ext cx="1588" cy="2716213"/>
            </a:xfrm>
            <a:prstGeom prst="line">
              <a:avLst/>
            </a:prstGeom>
            <a:ln w="30163" cap="flat" cmpd="sng">
              <a:solidFill>
                <a:srgbClr val="000000"/>
              </a:solidFill>
              <a:prstDash val="solid"/>
              <a:headEnd type="none" w="med" len="med"/>
              <a:tailEnd type="none" w="med" len="med"/>
            </a:ln>
          </p:spPr>
        </p:sp>
        <p:sp>
          <p:nvSpPr>
            <p:cNvPr id="104507" name="Freeform 64"/>
            <p:cNvSpPr/>
            <p:nvPr/>
          </p:nvSpPr>
          <p:spPr>
            <a:xfrm>
              <a:off x="6146801" y="2643208"/>
              <a:ext cx="188913" cy="284163"/>
            </a:xfrm>
            <a:custGeom>
              <a:avLst/>
              <a:gdLst>
                <a:gd name="txL" fmla="*/ 0 w 119"/>
                <a:gd name="txT" fmla="*/ 0 h 179"/>
                <a:gd name="txR" fmla="*/ 119 w 119"/>
                <a:gd name="txB" fmla="*/ 179 h 179"/>
              </a:gdLst>
              <a:ahLst/>
              <a:cxnLst>
                <a:cxn ang="0">
                  <a:pos x="0" y="2147483646"/>
                </a:cxn>
                <a:cxn ang="0">
                  <a:pos x="2147483646" y="0"/>
                </a:cxn>
                <a:cxn ang="0">
                  <a:pos x="2147483646" y="2147483646"/>
                </a:cxn>
                <a:cxn ang="0">
                  <a:pos x="0" y="2147483646"/>
                </a:cxn>
              </a:cxnLst>
              <a:rect l="txL" t="txT" r="txR" b="txB"/>
              <a:pathLst>
                <a:path w="119" h="179">
                  <a:moveTo>
                    <a:pt x="0" y="179"/>
                  </a:moveTo>
                  <a:lnTo>
                    <a:pt x="59" y="0"/>
                  </a:lnTo>
                  <a:lnTo>
                    <a:pt x="119" y="179"/>
                  </a:lnTo>
                  <a:lnTo>
                    <a:pt x="0" y="179"/>
                  </a:lnTo>
                  <a:close/>
                </a:path>
              </a:pathLst>
            </a:custGeom>
            <a:solidFill>
              <a:srgbClr val="000000">
                <a:alpha val="100000"/>
              </a:srgbClr>
            </a:solidFill>
            <a:ln w="9525">
              <a:noFill/>
            </a:ln>
          </p:spPr>
          <p:txBody>
            <a:bodyPr/>
            <a:p>
              <a:endParaRPr lang="zh-CN" altLang="en-US"/>
            </a:p>
          </p:txBody>
        </p:sp>
        <p:sp>
          <p:nvSpPr>
            <p:cNvPr id="104508" name="Rectangle 65"/>
            <p:cNvSpPr/>
            <p:nvPr/>
          </p:nvSpPr>
          <p:spPr>
            <a:xfrm>
              <a:off x="6421438" y="2671783"/>
              <a:ext cx="717550"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000000"/>
                  </a:solidFill>
                  <a:latin typeface="宋体" panose="02010600030101010101" pitchFamily="2" charset="-122"/>
                </a:rPr>
                <a:t>f(t)</a:t>
              </a:r>
              <a:endParaRPr lang="en-US" altLang="zh-CN" sz="1800" dirty="0"/>
            </a:p>
          </p:txBody>
        </p:sp>
        <p:sp>
          <p:nvSpPr>
            <p:cNvPr id="104509" name="Rectangle 66"/>
            <p:cNvSpPr/>
            <p:nvPr/>
          </p:nvSpPr>
          <p:spPr>
            <a:xfrm>
              <a:off x="6342063" y="4762521"/>
              <a:ext cx="153988" cy="36512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solidFill>
                    <a:srgbClr val="000000"/>
                  </a:solidFill>
                  <a:latin typeface="宋体" panose="02010600030101010101" pitchFamily="2" charset="-122"/>
                </a:rPr>
                <a:t>0</a:t>
              </a:r>
              <a:endParaRPr lang="en-US" altLang="zh-CN" sz="1800" dirty="0"/>
            </a:p>
          </p:txBody>
        </p:sp>
        <p:sp>
          <p:nvSpPr>
            <p:cNvPr id="104510" name="Freeform 68"/>
            <p:cNvSpPr/>
            <p:nvPr/>
          </p:nvSpPr>
          <p:spPr>
            <a:xfrm>
              <a:off x="5916613" y="3162321"/>
              <a:ext cx="1847850" cy="1531938"/>
            </a:xfrm>
            <a:custGeom>
              <a:avLst/>
              <a:gdLst>
                <a:gd name="txL" fmla="*/ 0 w 1164"/>
                <a:gd name="txT" fmla="*/ 0 h 965"/>
                <a:gd name="txR" fmla="*/ 1164 w 1164"/>
                <a:gd name="txB" fmla="*/ 965 h 965"/>
              </a:gdLst>
              <a:ahLst/>
              <a:cxnLst>
                <a:cxn ang="0">
                  <a:pos x="0" y="2147483646"/>
                </a:cxn>
                <a:cxn ang="0">
                  <a:pos x="2147483646" y="2147483646"/>
                </a:cxn>
                <a:cxn ang="0">
                  <a:pos x="2147483646" y="0"/>
                </a:cxn>
              </a:cxnLst>
              <a:rect l="txL" t="txT" r="txR" b="txB"/>
              <a:pathLst>
                <a:path w="1164" h="965">
                  <a:moveTo>
                    <a:pt x="0" y="965"/>
                  </a:moveTo>
                  <a:lnTo>
                    <a:pt x="199" y="965"/>
                  </a:lnTo>
                  <a:lnTo>
                    <a:pt x="1164" y="0"/>
                  </a:lnTo>
                </a:path>
              </a:pathLst>
            </a:custGeom>
            <a:noFill/>
            <a:ln w="55563" cap="flat" cmpd="sng">
              <a:solidFill>
                <a:srgbClr val="FF0000">
                  <a:alpha val="100000"/>
                </a:srgbClr>
              </a:solidFill>
              <a:prstDash val="solid"/>
              <a:round/>
              <a:headEnd type="none" w="med" len="med"/>
              <a:tailEnd type="none" w="med" len="med"/>
            </a:ln>
          </p:spPr>
          <p:txBody>
            <a:bodyPr/>
            <a:p>
              <a:endParaRPr lang="zh-CN" altLang="en-US"/>
            </a:p>
          </p:txBody>
        </p:sp>
      </p:grpSp>
      <p:sp>
        <p:nvSpPr>
          <p:cNvPr id="66" name="左大括号 65"/>
          <p:cNvSpPr/>
          <p:nvPr/>
        </p:nvSpPr>
        <p:spPr bwMode="auto">
          <a:xfrm>
            <a:off x="2500313" y="2571750"/>
            <a:ext cx="357188" cy="1000125"/>
          </a:xfrm>
          <a:prstGeom prst="leftBrace">
            <a:avLst>
              <a:gd name="adj1" fmla="val 8335"/>
              <a:gd name="adj2" fmla="val 50000"/>
            </a:avLst>
          </a:prstGeom>
          <a:noFill/>
          <a:ln w="25400">
            <a:solidFill>
              <a:schemeClr val="tx1"/>
            </a:solidFill>
            <a:rou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69"/>
          <p:cNvGrpSpPr/>
          <p:nvPr/>
        </p:nvGrpSpPr>
        <p:grpSpPr>
          <a:xfrm>
            <a:off x="1000125" y="3786188"/>
            <a:ext cx="4856163" cy="1276350"/>
            <a:chOff x="1000100" y="3929066"/>
            <a:chExt cx="4856188" cy="1276355"/>
          </a:xfrm>
        </p:grpSpPr>
        <p:sp>
          <p:nvSpPr>
            <p:cNvPr id="104476" name="Rectangle 34"/>
            <p:cNvSpPr/>
            <p:nvPr/>
          </p:nvSpPr>
          <p:spPr>
            <a:xfrm>
              <a:off x="1000100" y="3929066"/>
              <a:ext cx="3190891" cy="42703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Times New Roman" panose="02020603050405020304" pitchFamily="18" charset="0"/>
                </a:rPr>
                <a:t>Laplace transform</a:t>
              </a:r>
              <a:r>
                <a:rPr lang="zh-CN" altLang="en-US" sz="2800" b="1" dirty="0">
                  <a:solidFill>
                    <a:srgbClr val="000000"/>
                  </a:solidFill>
                  <a:latin typeface="宋体" panose="02010600030101010101" pitchFamily="2" charset="-122"/>
                </a:rPr>
                <a:t>：</a:t>
              </a:r>
              <a:endParaRPr lang="zh-CN" altLang="en-US" sz="2800" dirty="0">
                <a:latin typeface="宋体" panose="02010600030101010101" pitchFamily="2" charset="-122"/>
              </a:endParaRPr>
            </a:p>
          </p:txBody>
        </p:sp>
        <p:sp>
          <p:nvSpPr>
            <p:cNvPr id="104477" name="Line 35"/>
            <p:cNvSpPr/>
            <p:nvPr/>
          </p:nvSpPr>
          <p:spPr>
            <a:xfrm>
              <a:off x="5522913" y="4732345"/>
              <a:ext cx="333375" cy="1588"/>
            </a:xfrm>
            <a:prstGeom prst="line">
              <a:avLst/>
            </a:prstGeom>
            <a:ln w="12700" cap="flat" cmpd="sng">
              <a:solidFill>
                <a:srgbClr val="000000"/>
              </a:solidFill>
              <a:prstDash val="solid"/>
              <a:headEnd type="none" w="med" len="med"/>
              <a:tailEnd type="none" w="med" len="med"/>
            </a:ln>
          </p:spPr>
        </p:sp>
        <p:sp>
          <p:nvSpPr>
            <p:cNvPr id="104478" name="Rectangle 36"/>
            <p:cNvSpPr/>
            <p:nvPr/>
          </p:nvSpPr>
          <p:spPr>
            <a:xfrm>
              <a:off x="5716588" y="4778383"/>
              <a:ext cx="102592" cy="246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600" b="1" i="1" dirty="0">
                  <a:solidFill>
                    <a:srgbClr val="000000"/>
                  </a:solidFill>
                  <a:latin typeface="Times New Roman" panose="02020603050405020304" pitchFamily="18" charset="0"/>
                  <a:cs typeface="Times New Roman" panose="02020603050405020304" pitchFamily="18" charset="0"/>
                </a:rPr>
                <a:t>2</a:t>
              </a:r>
              <a:endParaRPr lang="en-US" altLang="zh-CN" sz="1600" dirty="0">
                <a:latin typeface="Times New Roman" panose="02020603050405020304" pitchFamily="18" charset="0"/>
                <a:ea typeface="Times New Roman" panose="02020603050405020304" pitchFamily="18" charset="0"/>
              </a:endParaRPr>
            </a:p>
          </p:txBody>
        </p:sp>
        <p:sp>
          <p:nvSpPr>
            <p:cNvPr id="104479" name="Rectangle 37"/>
            <p:cNvSpPr/>
            <p:nvPr/>
          </p:nvSpPr>
          <p:spPr>
            <a:xfrm>
              <a:off x="3929058" y="4786322"/>
              <a:ext cx="102592" cy="246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600" b="1" i="1" dirty="0">
                  <a:solidFill>
                    <a:srgbClr val="000000"/>
                  </a:solidFill>
                  <a:latin typeface="Times New Roman" panose="02020603050405020304" pitchFamily="18" charset="0"/>
                  <a:cs typeface="Times New Roman" panose="02020603050405020304" pitchFamily="18" charset="0"/>
                </a:rPr>
                <a:t>0</a:t>
              </a:r>
              <a:endParaRPr lang="en-US" altLang="zh-CN" sz="1600" dirty="0">
                <a:latin typeface="Times New Roman" panose="02020603050405020304" pitchFamily="18" charset="0"/>
                <a:ea typeface="Times New Roman" panose="02020603050405020304" pitchFamily="18" charset="0"/>
              </a:endParaRPr>
            </a:p>
          </p:txBody>
        </p:sp>
        <p:sp>
          <p:nvSpPr>
            <p:cNvPr id="104480" name="Rectangle 38"/>
            <p:cNvSpPr/>
            <p:nvPr/>
          </p:nvSpPr>
          <p:spPr>
            <a:xfrm>
              <a:off x="4714876" y="4500570"/>
              <a:ext cx="137858" cy="246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600" b="1" i="1" dirty="0">
                  <a:solidFill>
                    <a:srgbClr val="000000"/>
                  </a:solidFill>
                  <a:latin typeface="Times New Roman" panose="02020603050405020304" pitchFamily="18" charset="0"/>
                  <a:cs typeface="Times New Roman" panose="02020603050405020304" pitchFamily="18" charset="0"/>
                </a:rPr>
                <a:t>st</a:t>
              </a:r>
              <a:endParaRPr lang="en-US" altLang="zh-CN" sz="1600" dirty="0">
                <a:latin typeface="Times New Roman" panose="02020603050405020304" pitchFamily="18" charset="0"/>
                <a:ea typeface="Times New Roman" panose="02020603050405020304" pitchFamily="18" charset="0"/>
              </a:endParaRPr>
            </a:p>
          </p:txBody>
        </p:sp>
        <p:sp>
          <p:nvSpPr>
            <p:cNvPr id="104481" name="Rectangle 39"/>
            <p:cNvSpPr/>
            <p:nvPr/>
          </p:nvSpPr>
          <p:spPr>
            <a:xfrm>
              <a:off x="5553076" y="4778383"/>
              <a:ext cx="13811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s</a:t>
              </a:r>
              <a:endParaRPr lang="en-US" altLang="zh-CN" sz="2700" dirty="0">
                <a:latin typeface="Times New Roman" panose="02020603050405020304" pitchFamily="18" charset="0"/>
                <a:ea typeface="Times New Roman" panose="02020603050405020304" pitchFamily="18" charset="0"/>
              </a:endParaRPr>
            </a:p>
          </p:txBody>
        </p:sp>
        <p:sp>
          <p:nvSpPr>
            <p:cNvPr id="104482" name="Rectangle 40"/>
            <p:cNvSpPr/>
            <p:nvPr/>
          </p:nvSpPr>
          <p:spPr>
            <a:xfrm>
              <a:off x="5605463" y="4278320"/>
              <a:ext cx="177800"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1</a:t>
              </a:r>
              <a:endParaRPr lang="en-US" altLang="zh-CN" sz="2700" dirty="0">
                <a:latin typeface="Times New Roman" panose="02020603050405020304" pitchFamily="18" charset="0"/>
                <a:ea typeface="Times New Roman" panose="02020603050405020304" pitchFamily="18" charset="0"/>
              </a:endParaRPr>
            </a:p>
          </p:txBody>
        </p:sp>
        <p:sp>
          <p:nvSpPr>
            <p:cNvPr id="104483" name="Rectangle 41"/>
            <p:cNvSpPr/>
            <p:nvPr/>
          </p:nvSpPr>
          <p:spPr>
            <a:xfrm>
              <a:off x="4856163" y="4500570"/>
              <a:ext cx="276225"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dt</a:t>
              </a:r>
              <a:endParaRPr lang="en-US" altLang="zh-CN" sz="2700" dirty="0">
                <a:latin typeface="Times New Roman" panose="02020603050405020304" pitchFamily="18" charset="0"/>
                <a:ea typeface="Times New Roman" panose="02020603050405020304" pitchFamily="18" charset="0"/>
              </a:endParaRPr>
            </a:p>
          </p:txBody>
        </p:sp>
        <p:sp>
          <p:nvSpPr>
            <p:cNvPr id="104484" name="Rectangle 42"/>
            <p:cNvSpPr/>
            <p:nvPr/>
          </p:nvSpPr>
          <p:spPr>
            <a:xfrm>
              <a:off x="4414838" y="4500570"/>
              <a:ext cx="1571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e</a:t>
              </a:r>
              <a:endParaRPr lang="en-US" altLang="zh-CN" sz="2700" dirty="0">
                <a:latin typeface="Times New Roman" panose="02020603050405020304" pitchFamily="18" charset="0"/>
                <a:ea typeface="Times New Roman" panose="02020603050405020304" pitchFamily="18" charset="0"/>
              </a:endParaRPr>
            </a:p>
          </p:txBody>
        </p:sp>
        <p:sp>
          <p:nvSpPr>
            <p:cNvPr id="104485" name="Rectangle 43"/>
            <p:cNvSpPr/>
            <p:nvPr/>
          </p:nvSpPr>
          <p:spPr>
            <a:xfrm>
              <a:off x="4214810" y="4500570"/>
              <a:ext cx="98425"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t</a:t>
              </a:r>
              <a:endParaRPr lang="en-US" altLang="zh-CN" sz="2700" dirty="0">
                <a:latin typeface="Times New Roman" panose="02020603050405020304" pitchFamily="18" charset="0"/>
                <a:ea typeface="Times New Roman" panose="02020603050405020304" pitchFamily="18" charset="0"/>
              </a:endParaRPr>
            </a:p>
          </p:txBody>
        </p:sp>
        <p:sp>
          <p:nvSpPr>
            <p:cNvPr id="104486" name="Rectangle 44"/>
            <p:cNvSpPr/>
            <p:nvPr/>
          </p:nvSpPr>
          <p:spPr>
            <a:xfrm>
              <a:off x="3362326" y="4500570"/>
              <a:ext cx="1190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a:t>
              </a:r>
              <a:endParaRPr lang="en-US" altLang="zh-CN" sz="2700" dirty="0">
                <a:latin typeface="Times New Roman" panose="02020603050405020304" pitchFamily="18" charset="0"/>
                <a:ea typeface="Times New Roman" panose="02020603050405020304" pitchFamily="18" charset="0"/>
              </a:endParaRPr>
            </a:p>
          </p:txBody>
        </p:sp>
        <p:sp>
          <p:nvSpPr>
            <p:cNvPr id="104487" name="Rectangle 45"/>
            <p:cNvSpPr/>
            <p:nvPr/>
          </p:nvSpPr>
          <p:spPr>
            <a:xfrm>
              <a:off x="3151188" y="4500570"/>
              <a:ext cx="13811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s</a:t>
              </a:r>
              <a:endParaRPr lang="en-US" altLang="zh-CN" sz="2700" dirty="0">
                <a:latin typeface="Times New Roman" panose="02020603050405020304" pitchFamily="18" charset="0"/>
                <a:ea typeface="Times New Roman" panose="02020603050405020304" pitchFamily="18" charset="0"/>
              </a:endParaRPr>
            </a:p>
          </p:txBody>
        </p:sp>
        <p:sp>
          <p:nvSpPr>
            <p:cNvPr id="104488" name="Rectangle 46"/>
            <p:cNvSpPr/>
            <p:nvPr/>
          </p:nvSpPr>
          <p:spPr>
            <a:xfrm>
              <a:off x="2962276" y="4500570"/>
              <a:ext cx="1190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a:t>
              </a:r>
              <a:endParaRPr lang="en-US" altLang="zh-CN" sz="2700" dirty="0">
                <a:latin typeface="Times New Roman" panose="02020603050405020304" pitchFamily="18" charset="0"/>
                <a:ea typeface="Times New Roman" panose="02020603050405020304" pitchFamily="18" charset="0"/>
              </a:endParaRPr>
            </a:p>
          </p:txBody>
        </p:sp>
        <p:sp>
          <p:nvSpPr>
            <p:cNvPr id="104489" name="Rectangle 47"/>
            <p:cNvSpPr/>
            <p:nvPr/>
          </p:nvSpPr>
          <p:spPr>
            <a:xfrm>
              <a:off x="2682876" y="4500570"/>
              <a:ext cx="236538"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F</a:t>
              </a:r>
              <a:endParaRPr lang="en-US" altLang="zh-CN" sz="2700" dirty="0">
                <a:latin typeface="Times New Roman" panose="02020603050405020304" pitchFamily="18" charset="0"/>
                <a:ea typeface="Times New Roman" panose="02020603050405020304" pitchFamily="18" charset="0"/>
              </a:endParaRPr>
            </a:p>
          </p:txBody>
        </p:sp>
        <p:sp>
          <p:nvSpPr>
            <p:cNvPr id="104490" name="Rectangle 48"/>
            <p:cNvSpPr/>
            <p:nvPr/>
          </p:nvSpPr>
          <p:spPr>
            <a:xfrm>
              <a:off x="2062163" y="4500570"/>
              <a:ext cx="238125"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a:t>
              </a:r>
              <a:endParaRPr lang="en-US" altLang="zh-CN" sz="2700" dirty="0">
                <a:latin typeface="Times New Roman" panose="02020603050405020304" pitchFamily="18" charset="0"/>
                <a:ea typeface="Times New Roman" panose="02020603050405020304" pitchFamily="18" charset="0"/>
              </a:endParaRPr>
            </a:p>
          </p:txBody>
        </p:sp>
        <p:sp>
          <p:nvSpPr>
            <p:cNvPr id="104491" name="Rectangle 49"/>
            <p:cNvSpPr/>
            <p:nvPr/>
          </p:nvSpPr>
          <p:spPr>
            <a:xfrm>
              <a:off x="1873251" y="4500570"/>
              <a:ext cx="98425"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t</a:t>
              </a:r>
              <a:endParaRPr lang="en-US" altLang="zh-CN" sz="2700" dirty="0">
                <a:latin typeface="Times New Roman" panose="02020603050405020304" pitchFamily="18" charset="0"/>
                <a:ea typeface="Times New Roman" panose="02020603050405020304" pitchFamily="18" charset="0"/>
              </a:endParaRPr>
            </a:p>
          </p:txBody>
        </p:sp>
        <p:sp>
          <p:nvSpPr>
            <p:cNvPr id="104492" name="Rectangle 50"/>
            <p:cNvSpPr/>
            <p:nvPr/>
          </p:nvSpPr>
          <p:spPr>
            <a:xfrm>
              <a:off x="1695451" y="4500570"/>
              <a:ext cx="1190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a:t>
              </a:r>
              <a:endParaRPr lang="en-US" altLang="zh-CN" sz="2700" dirty="0">
                <a:latin typeface="Times New Roman" panose="02020603050405020304" pitchFamily="18" charset="0"/>
                <a:ea typeface="Times New Roman" panose="02020603050405020304" pitchFamily="18" charset="0"/>
              </a:endParaRPr>
            </a:p>
          </p:txBody>
        </p:sp>
        <p:sp>
          <p:nvSpPr>
            <p:cNvPr id="104493" name="Rectangle 51"/>
            <p:cNvSpPr/>
            <p:nvPr/>
          </p:nvSpPr>
          <p:spPr>
            <a:xfrm>
              <a:off x="1498601" y="4500570"/>
              <a:ext cx="1190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f</a:t>
              </a:r>
              <a:endParaRPr lang="en-US" altLang="zh-CN" sz="2700" dirty="0">
                <a:latin typeface="Times New Roman" panose="02020603050405020304" pitchFamily="18" charset="0"/>
                <a:ea typeface="Times New Roman" panose="02020603050405020304" pitchFamily="18" charset="0"/>
              </a:endParaRPr>
            </a:p>
          </p:txBody>
        </p:sp>
        <p:sp>
          <p:nvSpPr>
            <p:cNvPr id="104494" name="Rectangle 52"/>
            <p:cNvSpPr/>
            <p:nvPr/>
          </p:nvSpPr>
          <p:spPr>
            <a:xfrm>
              <a:off x="1260476" y="4500570"/>
              <a:ext cx="1190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a:t>
              </a:r>
              <a:endParaRPr lang="en-US" altLang="zh-CN" sz="2700" dirty="0">
                <a:latin typeface="Times New Roman" panose="02020603050405020304" pitchFamily="18" charset="0"/>
                <a:ea typeface="Times New Roman" panose="02020603050405020304" pitchFamily="18" charset="0"/>
              </a:endParaRPr>
            </a:p>
          </p:txBody>
        </p:sp>
        <p:sp>
          <p:nvSpPr>
            <p:cNvPr id="104495" name="Rectangle 53"/>
            <p:cNvSpPr/>
            <p:nvPr/>
          </p:nvSpPr>
          <p:spPr>
            <a:xfrm>
              <a:off x="1019176" y="4500570"/>
              <a:ext cx="217488"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i="1" dirty="0">
                  <a:solidFill>
                    <a:srgbClr val="000000"/>
                  </a:solidFill>
                  <a:latin typeface="Times New Roman" panose="02020603050405020304" pitchFamily="18" charset="0"/>
                  <a:cs typeface="Times New Roman" panose="02020603050405020304" pitchFamily="18" charset="0"/>
                </a:rPr>
                <a:t>L</a:t>
              </a:r>
              <a:endParaRPr lang="en-US" altLang="zh-CN" sz="2700" dirty="0">
                <a:latin typeface="Times New Roman" panose="02020603050405020304" pitchFamily="18" charset="0"/>
                <a:ea typeface="Times New Roman" panose="02020603050405020304" pitchFamily="18" charset="0"/>
              </a:endParaRPr>
            </a:p>
          </p:txBody>
        </p:sp>
        <p:sp>
          <p:nvSpPr>
            <p:cNvPr id="104496" name="Rectangle 54"/>
            <p:cNvSpPr/>
            <p:nvPr/>
          </p:nvSpPr>
          <p:spPr>
            <a:xfrm>
              <a:off x="5238751" y="4460883"/>
              <a:ext cx="1952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cs typeface="Times New Roman" panose="02020603050405020304" pitchFamily="18" charset="0"/>
                </a:rPr>
                <a:t>=</a:t>
              </a:r>
              <a:endParaRPr lang="en-US" altLang="zh-CN" sz="2700" dirty="0">
                <a:latin typeface="Times New Roman" panose="02020603050405020304" pitchFamily="18" charset="0"/>
                <a:ea typeface="Times New Roman" panose="02020603050405020304" pitchFamily="18" charset="0"/>
              </a:endParaRPr>
            </a:p>
          </p:txBody>
        </p:sp>
        <p:sp>
          <p:nvSpPr>
            <p:cNvPr id="104497" name="Rectangle 55"/>
            <p:cNvSpPr/>
            <p:nvPr/>
          </p:nvSpPr>
          <p:spPr>
            <a:xfrm>
              <a:off x="4186238" y="4460883"/>
              <a:ext cx="65" cy="41549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endParaRPr lang="zh-CN" altLang="en-US" sz="2700" dirty="0">
                <a:latin typeface="Times New Roman" panose="02020603050405020304" pitchFamily="18" charset="0"/>
                <a:ea typeface="Times New Roman" panose="02020603050405020304" pitchFamily="18" charset="0"/>
              </a:endParaRPr>
            </a:p>
          </p:txBody>
        </p:sp>
        <p:sp>
          <p:nvSpPr>
            <p:cNvPr id="104498" name="Rectangle 56"/>
            <p:cNvSpPr/>
            <p:nvPr/>
          </p:nvSpPr>
          <p:spPr>
            <a:xfrm>
              <a:off x="3543301" y="4460883"/>
              <a:ext cx="1952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cs typeface="Times New Roman" panose="02020603050405020304" pitchFamily="18" charset="0"/>
                </a:rPr>
                <a:t>=</a:t>
              </a:r>
              <a:endParaRPr lang="en-US" altLang="zh-CN" sz="2700" dirty="0">
                <a:latin typeface="Times New Roman" panose="02020603050405020304" pitchFamily="18" charset="0"/>
                <a:ea typeface="Times New Roman" panose="02020603050405020304" pitchFamily="18" charset="0"/>
              </a:endParaRPr>
            </a:p>
          </p:txBody>
        </p:sp>
        <p:sp>
          <p:nvSpPr>
            <p:cNvPr id="104499" name="Rectangle 57"/>
            <p:cNvSpPr/>
            <p:nvPr/>
          </p:nvSpPr>
          <p:spPr>
            <a:xfrm>
              <a:off x="2398713" y="4460883"/>
              <a:ext cx="1952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b="1" dirty="0">
                  <a:solidFill>
                    <a:srgbClr val="000000"/>
                  </a:solidFill>
                  <a:latin typeface="Times New Roman" panose="02020603050405020304" pitchFamily="18" charset="0"/>
                  <a:cs typeface="Times New Roman" panose="02020603050405020304" pitchFamily="18" charset="0"/>
                </a:rPr>
                <a:t>=</a:t>
              </a:r>
              <a:endParaRPr lang="en-US" altLang="zh-CN" sz="2700" dirty="0">
                <a:latin typeface="Times New Roman" panose="02020603050405020304" pitchFamily="18" charset="0"/>
                <a:ea typeface="Times New Roman" panose="02020603050405020304" pitchFamily="18" charset="0"/>
              </a:endParaRPr>
            </a:p>
          </p:txBody>
        </p:sp>
        <p:sp>
          <p:nvSpPr>
            <p:cNvPr id="104500" name="Rectangle 60"/>
            <p:cNvSpPr/>
            <p:nvPr/>
          </p:nvSpPr>
          <p:spPr>
            <a:xfrm>
              <a:off x="4598988" y="4481520"/>
              <a:ext cx="68930" cy="24622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600" b="1" dirty="0">
                  <a:solidFill>
                    <a:srgbClr val="000000"/>
                  </a:solidFill>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ea typeface="Times New Roman" panose="02020603050405020304" pitchFamily="18" charset="0"/>
              </a:endParaRPr>
            </a:p>
          </p:txBody>
        </p:sp>
        <p:sp>
          <p:nvSpPr>
            <p:cNvPr id="104501" name="矩形 67"/>
            <p:cNvSpPr/>
            <p:nvPr/>
          </p:nvSpPr>
          <p:spPr>
            <a:xfrm>
              <a:off x="3714744" y="4214818"/>
              <a:ext cx="285752" cy="83099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zh-CN" altLang="en-US" sz="4800" dirty="0"/>
                <a:t>∫</a:t>
              </a:r>
              <a:endParaRPr lang="zh-CN" altLang="en-US" sz="4800" dirty="0"/>
            </a:p>
          </p:txBody>
        </p:sp>
        <p:sp>
          <p:nvSpPr>
            <p:cNvPr id="104502" name="Rectangle 57"/>
            <p:cNvSpPr/>
            <p:nvPr/>
          </p:nvSpPr>
          <p:spPr>
            <a:xfrm>
              <a:off x="4000496" y="4286256"/>
              <a:ext cx="214313" cy="2508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600" b="1" dirty="0">
                  <a:solidFill>
                    <a:srgbClr val="000000"/>
                  </a:solidFill>
                  <a:latin typeface="Symbol" panose="05050102010706020507" pitchFamily="18" charset="2"/>
                </a:rPr>
                <a:t>¥</a:t>
              </a:r>
              <a:endParaRPr lang="en-US" altLang="zh-CN" sz="1600" dirty="0"/>
            </a:p>
          </p:txBody>
        </p:sp>
      </p:grpSp>
      <p:grpSp>
        <p:nvGrpSpPr>
          <p:cNvPr id="4" name="组合 77"/>
          <p:cNvGrpSpPr/>
          <p:nvPr/>
        </p:nvGrpSpPr>
        <p:grpSpPr>
          <a:xfrm>
            <a:off x="857250" y="4905375"/>
            <a:ext cx="3143250" cy="1524000"/>
            <a:chOff x="928662" y="5072074"/>
            <a:chExt cx="3143272" cy="1523352"/>
          </a:xfrm>
        </p:grpSpPr>
        <p:sp>
          <p:nvSpPr>
            <p:cNvPr id="104471" name="矩形 70"/>
            <p:cNvSpPr/>
            <p:nvPr/>
          </p:nvSpPr>
          <p:spPr>
            <a:xfrm>
              <a:off x="928662" y="5072074"/>
              <a:ext cx="2438417" cy="5188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Times New Roman" panose="02020603050405020304" pitchFamily="18" charset="0"/>
                </a:rPr>
                <a:t>Z-transform</a:t>
              </a:r>
              <a:r>
                <a:rPr lang="zh-CN" altLang="en-US" sz="2800" b="1" dirty="0">
                  <a:solidFill>
                    <a:srgbClr val="000000"/>
                  </a:solidFill>
                  <a:latin typeface="宋体" panose="02010600030101010101" pitchFamily="2" charset="-122"/>
                </a:rPr>
                <a:t>：</a:t>
              </a:r>
              <a:endParaRPr lang="zh-CN" altLang="en-US" sz="2800" dirty="0">
                <a:latin typeface="宋体" panose="02010600030101010101" pitchFamily="2" charset="-122"/>
              </a:endParaRPr>
            </a:p>
          </p:txBody>
        </p:sp>
        <p:sp>
          <p:nvSpPr>
            <p:cNvPr id="104472" name="TextBox 72"/>
            <p:cNvSpPr txBox="1"/>
            <p:nvPr/>
          </p:nvSpPr>
          <p:spPr>
            <a:xfrm>
              <a:off x="1142976" y="5715016"/>
              <a:ext cx="1350050"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latin typeface="Times New Roman" panose="02020603050405020304" pitchFamily="18" charset="0"/>
                  <a:cs typeface="Times New Roman" panose="02020603050405020304" pitchFamily="18" charset="0"/>
                </a:rPr>
                <a:t>Z[f(t)]=</a:t>
              </a:r>
              <a:endParaRPr lang="zh-CN" altLang="en-US" sz="2800" b="1" dirty="0">
                <a:latin typeface="Times New Roman" panose="02020603050405020304" pitchFamily="18" charset="0"/>
                <a:ea typeface="Times New Roman" panose="02020603050405020304" pitchFamily="18" charset="0"/>
              </a:endParaRPr>
            </a:p>
          </p:txBody>
        </p:sp>
        <p:cxnSp>
          <p:nvCxnSpPr>
            <p:cNvPr id="75" name="直接连接符 74"/>
            <p:cNvCxnSpPr/>
            <p:nvPr/>
          </p:nvCxnSpPr>
          <p:spPr>
            <a:xfrm>
              <a:off x="2643174" y="6000367"/>
              <a:ext cx="1428760" cy="1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474" name="TextBox 75"/>
            <p:cNvSpPr txBox="1"/>
            <p:nvPr/>
          </p:nvSpPr>
          <p:spPr>
            <a:xfrm>
              <a:off x="2928926" y="5500702"/>
              <a:ext cx="662361"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latin typeface="Times New Roman" panose="02020603050405020304" pitchFamily="18" charset="0"/>
                  <a:cs typeface="Times New Roman" panose="02020603050405020304" pitchFamily="18" charset="0"/>
                </a:rPr>
                <a:t>TZ</a:t>
              </a:r>
              <a:endParaRPr lang="zh-CN" altLang="en-US" sz="2800" b="1" dirty="0">
                <a:latin typeface="Times New Roman" panose="02020603050405020304" pitchFamily="18" charset="0"/>
                <a:ea typeface="Times New Roman" panose="02020603050405020304" pitchFamily="18" charset="0"/>
              </a:endParaRPr>
            </a:p>
          </p:txBody>
        </p:sp>
        <p:sp>
          <p:nvSpPr>
            <p:cNvPr id="104475" name="TextBox 76"/>
            <p:cNvSpPr txBox="1"/>
            <p:nvPr/>
          </p:nvSpPr>
          <p:spPr>
            <a:xfrm>
              <a:off x="2857488" y="6072206"/>
              <a:ext cx="986167"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t>(Z-1)</a:t>
              </a:r>
              <a:r>
                <a:rPr lang="en-US" altLang="zh-CN" sz="2800" b="1" baseline="30000" dirty="0"/>
                <a:t>2</a:t>
              </a:r>
              <a:endParaRPr lang="zh-CN" altLang="en-US" sz="2800" b="1" baseline="30000" dirty="0"/>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6392"/>
                                        </p:tgtEl>
                                        <p:attrNameLst>
                                          <p:attrName>style.visibility</p:attrName>
                                        </p:attrNameLst>
                                      </p:cBhvr>
                                      <p:to>
                                        <p:strVal val="visible"/>
                                      </p:to>
                                    </p:set>
                                    <p:anim calcmode="lin" valueType="num">
                                      <p:cBhvr additive="base">
                                        <p:cTn id="13" dur="500" fill="hold"/>
                                        <p:tgtEl>
                                          <p:spTgt spid="16392"/>
                                        </p:tgtEl>
                                        <p:attrNameLst>
                                          <p:attrName>ppt_x</p:attrName>
                                        </p:attrNameLst>
                                      </p:cBhvr>
                                      <p:tavLst>
                                        <p:tav tm="0">
                                          <p:val>
                                            <p:strVal val="#ppt_x"/>
                                          </p:val>
                                        </p:tav>
                                        <p:tav tm="100000">
                                          <p:val>
                                            <p:strVal val="#ppt_x"/>
                                          </p:val>
                                        </p:tav>
                                      </p:tavLst>
                                    </p:anim>
                                    <p:anim calcmode="lin" valueType="num">
                                      <p:cBhvr additive="base">
                                        <p:cTn id="14" dur="500" fill="hold"/>
                                        <p:tgtEl>
                                          <p:spTgt spid="1639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393"/>
                                        </p:tgtEl>
                                        <p:attrNameLst>
                                          <p:attrName>style.visibility</p:attrName>
                                        </p:attrNameLst>
                                      </p:cBhvr>
                                      <p:to>
                                        <p:strVal val="visible"/>
                                      </p:to>
                                    </p:set>
                                    <p:anim calcmode="lin" valueType="num">
                                      <p:cBhvr additive="base">
                                        <p:cTn id="17" dur="500" fill="hold"/>
                                        <p:tgtEl>
                                          <p:spTgt spid="16393"/>
                                        </p:tgtEl>
                                        <p:attrNameLst>
                                          <p:attrName>ppt_x</p:attrName>
                                        </p:attrNameLst>
                                      </p:cBhvr>
                                      <p:tavLst>
                                        <p:tav tm="0">
                                          <p:val>
                                            <p:strVal val="#ppt_x"/>
                                          </p:val>
                                        </p:tav>
                                        <p:tav tm="100000">
                                          <p:val>
                                            <p:strVal val="#ppt_x"/>
                                          </p:val>
                                        </p:tav>
                                      </p:tavLst>
                                    </p:anim>
                                    <p:anim calcmode="lin" valueType="num">
                                      <p:cBhvr additive="base">
                                        <p:cTn id="18" dur="500" fill="hold"/>
                                        <p:tgtEl>
                                          <p:spTgt spid="1639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395"/>
                                        </p:tgtEl>
                                        <p:attrNameLst>
                                          <p:attrName>style.visibility</p:attrName>
                                        </p:attrNameLst>
                                      </p:cBhvr>
                                      <p:to>
                                        <p:strVal val="visible"/>
                                      </p:to>
                                    </p:set>
                                    <p:anim calcmode="lin" valueType="num">
                                      <p:cBhvr additive="base">
                                        <p:cTn id="21" dur="500" fill="hold"/>
                                        <p:tgtEl>
                                          <p:spTgt spid="16395"/>
                                        </p:tgtEl>
                                        <p:attrNameLst>
                                          <p:attrName>ppt_x</p:attrName>
                                        </p:attrNameLst>
                                      </p:cBhvr>
                                      <p:tavLst>
                                        <p:tav tm="0">
                                          <p:val>
                                            <p:strVal val="#ppt_x"/>
                                          </p:val>
                                        </p:tav>
                                        <p:tav tm="100000">
                                          <p:val>
                                            <p:strVal val="#ppt_x"/>
                                          </p:val>
                                        </p:tav>
                                      </p:tavLst>
                                    </p:anim>
                                    <p:anim calcmode="lin" valueType="num">
                                      <p:cBhvr additive="base">
                                        <p:cTn id="22" dur="500" fill="hold"/>
                                        <p:tgtEl>
                                          <p:spTgt spid="1639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396"/>
                                        </p:tgtEl>
                                        <p:attrNameLst>
                                          <p:attrName>style.visibility</p:attrName>
                                        </p:attrNameLst>
                                      </p:cBhvr>
                                      <p:to>
                                        <p:strVal val="visible"/>
                                      </p:to>
                                    </p:set>
                                    <p:anim calcmode="lin" valueType="num">
                                      <p:cBhvr additive="base">
                                        <p:cTn id="25" dur="500" fill="hold"/>
                                        <p:tgtEl>
                                          <p:spTgt spid="16396"/>
                                        </p:tgtEl>
                                        <p:attrNameLst>
                                          <p:attrName>ppt_x</p:attrName>
                                        </p:attrNameLst>
                                      </p:cBhvr>
                                      <p:tavLst>
                                        <p:tav tm="0">
                                          <p:val>
                                            <p:strVal val="#ppt_x"/>
                                          </p:val>
                                        </p:tav>
                                        <p:tav tm="100000">
                                          <p:val>
                                            <p:strVal val="#ppt_x"/>
                                          </p:val>
                                        </p:tav>
                                      </p:tavLst>
                                    </p:anim>
                                    <p:anim calcmode="lin" valueType="num">
                                      <p:cBhvr additive="base">
                                        <p:cTn id="26" dur="500" fill="hold"/>
                                        <p:tgtEl>
                                          <p:spTgt spid="1639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397"/>
                                        </p:tgtEl>
                                        <p:attrNameLst>
                                          <p:attrName>style.visibility</p:attrName>
                                        </p:attrNameLst>
                                      </p:cBhvr>
                                      <p:to>
                                        <p:strVal val="visible"/>
                                      </p:to>
                                    </p:set>
                                    <p:anim calcmode="lin" valueType="num">
                                      <p:cBhvr additive="base">
                                        <p:cTn id="29" dur="500" fill="hold"/>
                                        <p:tgtEl>
                                          <p:spTgt spid="16397"/>
                                        </p:tgtEl>
                                        <p:attrNameLst>
                                          <p:attrName>ppt_x</p:attrName>
                                        </p:attrNameLst>
                                      </p:cBhvr>
                                      <p:tavLst>
                                        <p:tav tm="0">
                                          <p:val>
                                            <p:strVal val="#ppt_x"/>
                                          </p:val>
                                        </p:tav>
                                        <p:tav tm="100000">
                                          <p:val>
                                            <p:strVal val="#ppt_x"/>
                                          </p:val>
                                        </p:tav>
                                      </p:tavLst>
                                    </p:anim>
                                    <p:anim calcmode="lin" valueType="num">
                                      <p:cBhvr additive="base">
                                        <p:cTn id="30" dur="500" fill="hold"/>
                                        <p:tgtEl>
                                          <p:spTgt spid="1639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398"/>
                                        </p:tgtEl>
                                        <p:attrNameLst>
                                          <p:attrName>style.visibility</p:attrName>
                                        </p:attrNameLst>
                                      </p:cBhvr>
                                      <p:to>
                                        <p:strVal val="visible"/>
                                      </p:to>
                                    </p:set>
                                    <p:anim calcmode="lin" valueType="num">
                                      <p:cBhvr additive="base">
                                        <p:cTn id="33" dur="500" fill="hold"/>
                                        <p:tgtEl>
                                          <p:spTgt spid="16398"/>
                                        </p:tgtEl>
                                        <p:attrNameLst>
                                          <p:attrName>ppt_x</p:attrName>
                                        </p:attrNameLst>
                                      </p:cBhvr>
                                      <p:tavLst>
                                        <p:tav tm="0">
                                          <p:val>
                                            <p:strVal val="#ppt_x"/>
                                          </p:val>
                                        </p:tav>
                                        <p:tav tm="100000">
                                          <p:val>
                                            <p:strVal val="#ppt_x"/>
                                          </p:val>
                                        </p:tav>
                                      </p:tavLst>
                                    </p:anim>
                                    <p:anim calcmode="lin" valueType="num">
                                      <p:cBhvr additive="base">
                                        <p:cTn id="34" dur="500" fill="hold"/>
                                        <p:tgtEl>
                                          <p:spTgt spid="1639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399"/>
                                        </p:tgtEl>
                                        <p:attrNameLst>
                                          <p:attrName>style.visibility</p:attrName>
                                        </p:attrNameLst>
                                      </p:cBhvr>
                                      <p:to>
                                        <p:strVal val="visible"/>
                                      </p:to>
                                    </p:set>
                                    <p:anim calcmode="lin" valueType="num">
                                      <p:cBhvr additive="base">
                                        <p:cTn id="37" dur="500" fill="hold"/>
                                        <p:tgtEl>
                                          <p:spTgt spid="16399"/>
                                        </p:tgtEl>
                                        <p:attrNameLst>
                                          <p:attrName>ppt_x</p:attrName>
                                        </p:attrNameLst>
                                      </p:cBhvr>
                                      <p:tavLst>
                                        <p:tav tm="0">
                                          <p:val>
                                            <p:strVal val="#ppt_x"/>
                                          </p:val>
                                        </p:tav>
                                        <p:tav tm="100000">
                                          <p:val>
                                            <p:strVal val="#ppt_x"/>
                                          </p:val>
                                        </p:tav>
                                      </p:tavLst>
                                    </p:anim>
                                    <p:anim calcmode="lin" valueType="num">
                                      <p:cBhvr additive="base">
                                        <p:cTn id="38" dur="500" fill="hold"/>
                                        <p:tgtEl>
                                          <p:spTgt spid="1639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400"/>
                                        </p:tgtEl>
                                        <p:attrNameLst>
                                          <p:attrName>style.visibility</p:attrName>
                                        </p:attrNameLst>
                                      </p:cBhvr>
                                      <p:to>
                                        <p:strVal val="visible"/>
                                      </p:to>
                                    </p:set>
                                    <p:anim calcmode="lin" valueType="num">
                                      <p:cBhvr additive="base">
                                        <p:cTn id="41" dur="500" fill="hold"/>
                                        <p:tgtEl>
                                          <p:spTgt spid="16400"/>
                                        </p:tgtEl>
                                        <p:attrNameLst>
                                          <p:attrName>ppt_x</p:attrName>
                                        </p:attrNameLst>
                                      </p:cBhvr>
                                      <p:tavLst>
                                        <p:tav tm="0">
                                          <p:val>
                                            <p:strVal val="#ppt_x"/>
                                          </p:val>
                                        </p:tav>
                                        <p:tav tm="100000">
                                          <p:val>
                                            <p:strVal val="#ppt_x"/>
                                          </p:val>
                                        </p:tav>
                                      </p:tavLst>
                                    </p:anim>
                                    <p:anim calcmode="lin" valueType="num">
                                      <p:cBhvr additive="base">
                                        <p:cTn id="42" dur="500" fill="hold"/>
                                        <p:tgtEl>
                                          <p:spTgt spid="1640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406"/>
                                        </p:tgtEl>
                                        <p:attrNameLst>
                                          <p:attrName>style.visibility</p:attrName>
                                        </p:attrNameLst>
                                      </p:cBhvr>
                                      <p:to>
                                        <p:strVal val="visible"/>
                                      </p:to>
                                    </p:set>
                                    <p:anim calcmode="lin" valueType="num">
                                      <p:cBhvr additive="base">
                                        <p:cTn id="45" dur="500" fill="hold"/>
                                        <p:tgtEl>
                                          <p:spTgt spid="16406"/>
                                        </p:tgtEl>
                                        <p:attrNameLst>
                                          <p:attrName>ppt_x</p:attrName>
                                        </p:attrNameLst>
                                      </p:cBhvr>
                                      <p:tavLst>
                                        <p:tav tm="0">
                                          <p:val>
                                            <p:strVal val="#ppt_x"/>
                                          </p:val>
                                        </p:tav>
                                        <p:tav tm="100000">
                                          <p:val>
                                            <p:strVal val="#ppt_x"/>
                                          </p:val>
                                        </p:tav>
                                      </p:tavLst>
                                    </p:anim>
                                    <p:anim calcmode="lin" valueType="num">
                                      <p:cBhvr additive="base">
                                        <p:cTn id="46" dur="500" fill="hold"/>
                                        <p:tgtEl>
                                          <p:spTgt spid="1640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407"/>
                                        </p:tgtEl>
                                        <p:attrNameLst>
                                          <p:attrName>style.visibility</p:attrName>
                                        </p:attrNameLst>
                                      </p:cBhvr>
                                      <p:to>
                                        <p:strVal val="visible"/>
                                      </p:to>
                                    </p:set>
                                    <p:anim calcmode="lin" valueType="num">
                                      <p:cBhvr additive="base">
                                        <p:cTn id="49" dur="500" fill="hold"/>
                                        <p:tgtEl>
                                          <p:spTgt spid="16407"/>
                                        </p:tgtEl>
                                        <p:attrNameLst>
                                          <p:attrName>ppt_x</p:attrName>
                                        </p:attrNameLst>
                                      </p:cBhvr>
                                      <p:tavLst>
                                        <p:tav tm="0">
                                          <p:val>
                                            <p:strVal val="#ppt_x"/>
                                          </p:val>
                                        </p:tav>
                                        <p:tav tm="100000">
                                          <p:val>
                                            <p:strVal val="#ppt_x"/>
                                          </p:val>
                                        </p:tav>
                                      </p:tavLst>
                                    </p:anim>
                                    <p:anim calcmode="lin" valueType="num">
                                      <p:cBhvr additive="base">
                                        <p:cTn id="50" dur="500" fill="hold"/>
                                        <p:tgtEl>
                                          <p:spTgt spid="1640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408"/>
                                        </p:tgtEl>
                                        <p:attrNameLst>
                                          <p:attrName>style.visibility</p:attrName>
                                        </p:attrNameLst>
                                      </p:cBhvr>
                                      <p:to>
                                        <p:strVal val="visible"/>
                                      </p:to>
                                    </p:set>
                                    <p:anim calcmode="lin" valueType="num">
                                      <p:cBhvr additive="base">
                                        <p:cTn id="53" dur="500" fill="hold"/>
                                        <p:tgtEl>
                                          <p:spTgt spid="16408"/>
                                        </p:tgtEl>
                                        <p:attrNameLst>
                                          <p:attrName>ppt_x</p:attrName>
                                        </p:attrNameLst>
                                      </p:cBhvr>
                                      <p:tavLst>
                                        <p:tav tm="0">
                                          <p:val>
                                            <p:strVal val="#ppt_x"/>
                                          </p:val>
                                        </p:tav>
                                        <p:tav tm="100000">
                                          <p:val>
                                            <p:strVal val="#ppt_x"/>
                                          </p:val>
                                        </p:tav>
                                      </p:tavLst>
                                    </p:anim>
                                    <p:anim calcmode="lin" valueType="num">
                                      <p:cBhvr additive="base">
                                        <p:cTn id="54" dur="500" fill="hold"/>
                                        <p:tgtEl>
                                          <p:spTgt spid="1640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409"/>
                                        </p:tgtEl>
                                        <p:attrNameLst>
                                          <p:attrName>style.visibility</p:attrName>
                                        </p:attrNameLst>
                                      </p:cBhvr>
                                      <p:to>
                                        <p:strVal val="visible"/>
                                      </p:to>
                                    </p:set>
                                    <p:anim calcmode="lin" valueType="num">
                                      <p:cBhvr additive="base">
                                        <p:cTn id="57" dur="500" fill="hold"/>
                                        <p:tgtEl>
                                          <p:spTgt spid="16409"/>
                                        </p:tgtEl>
                                        <p:attrNameLst>
                                          <p:attrName>ppt_x</p:attrName>
                                        </p:attrNameLst>
                                      </p:cBhvr>
                                      <p:tavLst>
                                        <p:tav tm="0">
                                          <p:val>
                                            <p:strVal val="#ppt_x"/>
                                          </p:val>
                                        </p:tav>
                                        <p:tav tm="100000">
                                          <p:val>
                                            <p:strVal val="#ppt_x"/>
                                          </p:val>
                                        </p:tav>
                                      </p:tavLst>
                                    </p:anim>
                                    <p:anim calcmode="lin" valueType="num">
                                      <p:cBhvr additive="base">
                                        <p:cTn id="58" dur="500" fill="hold"/>
                                        <p:tgtEl>
                                          <p:spTgt spid="1640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410"/>
                                        </p:tgtEl>
                                        <p:attrNameLst>
                                          <p:attrName>style.visibility</p:attrName>
                                        </p:attrNameLst>
                                      </p:cBhvr>
                                      <p:to>
                                        <p:strVal val="visible"/>
                                      </p:to>
                                    </p:set>
                                    <p:anim calcmode="lin" valueType="num">
                                      <p:cBhvr additive="base">
                                        <p:cTn id="61" dur="500" fill="hold"/>
                                        <p:tgtEl>
                                          <p:spTgt spid="16410"/>
                                        </p:tgtEl>
                                        <p:attrNameLst>
                                          <p:attrName>ppt_x</p:attrName>
                                        </p:attrNameLst>
                                      </p:cBhvr>
                                      <p:tavLst>
                                        <p:tav tm="0">
                                          <p:val>
                                            <p:strVal val="#ppt_x"/>
                                          </p:val>
                                        </p:tav>
                                        <p:tav tm="100000">
                                          <p:val>
                                            <p:strVal val="#ppt_x"/>
                                          </p:val>
                                        </p:tav>
                                      </p:tavLst>
                                    </p:anim>
                                    <p:anim calcmode="lin" valueType="num">
                                      <p:cBhvr additive="base">
                                        <p:cTn id="62" dur="500" fill="hold"/>
                                        <p:tgtEl>
                                          <p:spTgt spid="1641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411"/>
                                        </p:tgtEl>
                                        <p:attrNameLst>
                                          <p:attrName>style.visibility</p:attrName>
                                        </p:attrNameLst>
                                      </p:cBhvr>
                                      <p:to>
                                        <p:strVal val="visible"/>
                                      </p:to>
                                    </p:set>
                                    <p:anim calcmode="lin" valueType="num">
                                      <p:cBhvr additive="base">
                                        <p:cTn id="65" dur="500" fill="hold"/>
                                        <p:tgtEl>
                                          <p:spTgt spid="16411"/>
                                        </p:tgtEl>
                                        <p:attrNameLst>
                                          <p:attrName>ppt_x</p:attrName>
                                        </p:attrNameLst>
                                      </p:cBhvr>
                                      <p:tavLst>
                                        <p:tav tm="0">
                                          <p:val>
                                            <p:strVal val="#ppt_x"/>
                                          </p:val>
                                        </p:tav>
                                        <p:tav tm="100000">
                                          <p:val>
                                            <p:strVal val="#ppt_x"/>
                                          </p:val>
                                        </p:tav>
                                      </p:tavLst>
                                    </p:anim>
                                    <p:anim calcmode="lin" valueType="num">
                                      <p:cBhvr additive="base">
                                        <p:cTn id="66" dur="500" fill="hold"/>
                                        <p:tgtEl>
                                          <p:spTgt spid="1641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417"/>
                                        </p:tgtEl>
                                        <p:attrNameLst>
                                          <p:attrName>style.visibility</p:attrName>
                                        </p:attrNameLst>
                                      </p:cBhvr>
                                      <p:to>
                                        <p:strVal val="visible"/>
                                      </p:to>
                                    </p:set>
                                    <p:anim calcmode="lin" valueType="num">
                                      <p:cBhvr additive="base">
                                        <p:cTn id="69" dur="500" fill="hold"/>
                                        <p:tgtEl>
                                          <p:spTgt spid="16417"/>
                                        </p:tgtEl>
                                        <p:attrNameLst>
                                          <p:attrName>ppt_x</p:attrName>
                                        </p:attrNameLst>
                                      </p:cBhvr>
                                      <p:tavLst>
                                        <p:tav tm="0">
                                          <p:val>
                                            <p:strVal val="#ppt_x"/>
                                          </p:val>
                                        </p:tav>
                                        <p:tav tm="100000">
                                          <p:val>
                                            <p:strVal val="#ppt_x"/>
                                          </p:val>
                                        </p:tav>
                                      </p:tavLst>
                                    </p:anim>
                                    <p:anim calcmode="lin" valueType="num">
                                      <p:cBhvr additive="base">
                                        <p:cTn id="70" dur="500" fill="hold"/>
                                        <p:tgtEl>
                                          <p:spTgt spid="1641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6451"/>
                                        </p:tgtEl>
                                        <p:attrNameLst>
                                          <p:attrName>style.visibility</p:attrName>
                                        </p:attrNameLst>
                                      </p:cBhvr>
                                      <p:to>
                                        <p:strVal val="visible"/>
                                      </p:to>
                                    </p:set>
                                    <p:anim calcmode="lin" valueType="num">
                                      <p:cBhvr additive="base">
                                        <p:cTn id="73" dur="500" fill="hold"/>
                                        <p:tgtEl>
                                          <p:spTgt spid="16451"/>
                                        </p:tgtEl>
                                        <p:attrNameLst>
                                          <p:attrName>ppt_x</p:attrName>
                                        </p:attrNameLst>
                                      </p:cBhvr>
                                      <p:tavLst>
                                        <p:tav tm="0">
                                          <p:val>
                                            <p:strVal val="#ppt_x"/>
                                          </p:val>
                                        </p:tav>
                                        <p:tav tm="100000">
                                          <p:val>
                                            <p:strVal val="#ppt_x"/>
                                          </p:val>
                                        </p:tav>
                                      </p:tavLst>
                                    </p:anim>
                                    <p:anim calcmode="lin" valueType="num">
                                      <p:cBhvr additive="base">
                                        <p:cTn id="74" dur="500" fill="hold"/>
                                        <p:tgtEl>
                                          <p:spTgt spid="1645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 calcmode="lin" valueType="num">
                                      <p:cBhvr additive="base">
                                        <p:cTn id="77" dur="500" fill="hold"/>
                                        <p:tgtEl>
                                          <p:spTgt spid="66"/>
                                        </p:tgtEl>
                                        <p:attrNameLst>
                                          <p:attrName>ppt_x</p:attrName>
                                        </p:attrNameLst>
                                      </p:cBhvr>
                                      <p:tavLst>
                                        <p:tav tm="0">
                                          <p:val>
                                            <p:strVal val="#ppt_x"/>
                                          </p:val>
                                        </p:tav>
                                        <p:tav tm="100000">
                                          <p:val>
                                            <p:strVal val="#ppt_x"/>
                                          </p:val>
                                        </p:tav>
                                      </p:tavLst>
                                    </p:anim>
                                    <p:anim calcmode="lin" valueType="num">
                                      <p:cBhvr additive="base">
                                        <p:cTn id="7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fill="hold"/>
                                        <p:tgtEl>
                                          <p:spTgt spid="3"/>
                                        </p:tgtEl>
                                        <p:attrNameLst>
                                          <p:attrName>ppt_x</p:attrName>
                                        </p:attrNameLst>
                                      </p:cBhvr>
                                      <p:tavLst>
                                        <p:tav tm="0">
                                          <p:val>
                                            <p:strVal val="#ppt_x"/>
                                          </p:val>
                                        </p:tav>
                                        <p:tav tm="100000">
                                          <p:val>
                                            <p:strVal val="#ppt_x"/>
                                          </p:val>
                                        </p:tav>
                                      </p:tavLst>
                                    </p:anim>
                                    <p:anim calcmode="lin" valueType="num">
                                      <p:cBhvr additive="base">
                                        <p:cTn id="8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fill="hold"/>
                                        <p:tgtEl>
                                          <p:spTgt spid="4"/>
                                        </p:tgtEl>
                                        <p:attrNameLst>
                                          <p:attrName>ppt_x</p:attrName>
                                        </p:attrNameLst>
                                      </p:cBhvr>
                                      <p:tavLst>
                                        <p:tav tm="0">
                                          <p:val>
                                            <p:strVal val="#ppt_x"/>
                                          </p:val>
                                        </p:tav>
                                        <p:tav tm="100000">
                                          <p:val>
                                            <p:strVal val="#ppt_x"/>
                                          </p:val>
                                        </p:tav>
                                      </p:tavLst>
                                    </p:anim>
                                    <p:anim calcmode="lin" valueType="num">
                                      <p:cBhvr additive="base">
                                        <p:cTn id="9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2" grpId="0"/>
      <p:bldP spid="16393" grpId="0"/>
      <p:bldP spid="16395" grpId="0"/>
      <p:bldP spid="16396" grpId="0"/>
      <p:bldP spid="16397" grpId="0"/>
      <p:bldP spid="16398" grpId="0"/>
      <p:bldP spid="16399" grpId="0"/>
      <p:bldP spid="16400" grpId="0"/>
      <p:bldP spid="16406" grpId="0"/>
      <p:bldP spid="16407" grpId="0"/>
      <p:bldP spid="16408" grpId="0"/>
      <p:bldP spid="16409" grpId="0"/>
      <p:bldP spid="16410" grpId="0"/>
      <p:bldP spid="16411" grpId="0"/>
      <p:bldP spid="16417" grpId="0"/>
      <p:bldP spid="16451" grpId="0"/>
      <p:bldP spid="66"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5474" name="Rectangle 9"/>
          <p:cNvSpPr/>
          <p:nvPr/>
        </p:nvSpPr>
        <p:spPr>
          <a:xfrm>
            <a:off x="1643063" y="500063"/>
            <a:ext cx="2692400" cy="8540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eaLnBrk="1" hangingPunct="1">
              <a:spcBef>
                <a:spcPct val="0"/>
              </a:spcBef>
              <a:buClr>
                <a:srgbClr val="FF0000"/>
              </a:buClr>
              <a:buFontTx/>
              <a:buNone/>
            </a:pPr>
            <a:r>
              <a:rPr lang="en-US" altLang="zh-CN" sz="2800" b="1" dirty="0">
                <a:solidFill>
                  <a:srgbClr val="C00000"/>
                </a:solidFill>
                <a:latin typeface="Times New Roman" panose="02020603050405020304" pitchFamily="18" charset="0"/>
                <a:ea typeface="黑体" panose="02010609060101010101" pitchFamily="49" charset="-122"/>
              </a:rPr>
              <a:t>(4) Sine function</a:t>
            </a:r>
            <a:r>
              <a:rPr lang="en-US" altLang="zh-CN" sz="2800" b="1" dirty="0">
                <a:solidFill>
                  <a:srgbClr val="C00000"/>
                </a:solidFill>
                <a:latin typeface="黑体" panose="02010609060101010101" pitchFamily="49" charset="-122"/>
                <a:ea typeface="黑体" panose="02010609060101010101" pitchFamily="49" charset="-122"/>
              </a:rPr>
              <a:t> </a:t>
            </a:r>
            <a:endParaRPr lang="en-US" altLang="zh-CN" sz="2800" b="1" dirty="0">
              <a:solidFill>
                <a:srgbClr val="C00000"/>
              </a:solidFill>
              <a:latin typeface="黑体" panose="02010609060101010101" pitchFamily="49" charset="-122"/>
              <a:ea typeface="黑体" panose="02010609060101010101" pitchFamily="49" charset="-122"/>
            </a:endParaRPr>
          </a:p>
          <a:p>
            <a:pPr marL="342900" lvl="0" indent="-342900" eaLnBrk="1" hangingPunct="1">
              <a:spcBef>
                <a:spcPct val="0"/>
              </a:spcBef>
              <a:buClr>
                <a:srgbClr val="FF0000"/>
              </a:buClr>
              <a:buFontTx/>
              <a:buNone/>
            </a:pPr>
            <a:r>
              <a:rPr lang="zh-CN" altLang="en-US" sz="2800" b="1" dirty="0">
                <a:solidFill>
                  <a:srgbClr val="C00000"/>
                </a:solidFill>
                <a:latin typeface="黑体" panose="02010609060101010101" pitchFamily="49" charset="-122"/>
                <a:ea typeface="黑体" panose="02010609060101010101" pitchFamily="49" charset="-122"/>
              </a:rPr>
              <a:t>   </a:t>
            </a:r>
            <a:r>
              <a:rPr lang="zh-CN" altLang="en-US" sz="2400" b="1" dirty="0">
                <a:solidFill>
                  <a:srgbClr val="C00000"/>
                </a:solidFill>
                <a:latin typeface="黑体" panose="02010609060101010101" pitchFamily="49" charset="-122"/>
                <a:ea typeface="黑体" panose="02010609060101010101" pitchFamily="49" charset="-122"/>
              </a:rPr>
              <a:t>正弦函数</a:t>
            </a:r>
            <a:endParaRPr lang="zh-CN" altLang="en-US" sz="2400" dirty="0">
              <a:solidFill>
                <a:srgbClr val="C00000"/>
              </a:solidFill>
              <a:latin typeface="黑体" panose="02010609060101010101" pitchFamily="49" charset="-122"/>
              <a:ea typeface="黑体" panose="02010609060101010101" pitchFamily="49" charset="-122"/>
            </a:endParaRPr>
          </a:p>
        </p:txBody>
      </p:sp>
      <p:grpSp>
        <p:nvGrpSpPr>
          <p:cNvPr id="2" name="Group 61"/>
          <p:cNvGrpSpPr/>
          <p:nvPr/>
        </p:nvGrpSpPr>
        <p:grpSpPr>
          <a:xfrm>
            <a:off x="1139825" y="3581400"/>
            <a:ext cx="5341938" cy="1419225"/>
            <a:chOff x="718" y="2256"/>
            <a:chExt cx="3365" cy="894"/>
          </a:xfrm>
        </p:grpSpPr>
        <p:sp>
          <p:nvSpPr>
            <p:cNvPr id="105508" name="Rectangle 27"/>
            <p:cNvSpPr/>
            <p:nvPr/>
          </p:nvSpPr>
          <p:spPr>
            <a:xfrm>
              <a:off x="718" y="2256"/>
              <a:ext cx="1797"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Laplace transform</a:t>
              </a:r>
              <a:r>
                <a:rPr lang="zh-CN" altLang="en-US" sz="2500" b="1" dirty="0">
                  <a:solidFill>
                    <a:srgbClr val="000000"/>
                  </a:solidFill>
                  <a:latin typeface="宋体" panose="02010600030101010101" pitchFamily="2" charset="-122"/>
                </a:rPr>
                <a:t>：</a:t>
              </a:r>
              <a:endParaRPr lang="zh-CN" altLang="en-US" sz="1800" dirty="0"/>
            </a:p>
          </p:txBody>
        </p:sp>
        <p:sp>
          <p:nvSpPr>
            <p:cNvPr id="105509" name="Line 28"/>
            <p:cNvSpPr/>
            <p:nvPr/>
          </p:nvSpPr>
          <p:spPr>
            <a:xfrm>
              <a:off x="3489" y="2885"/>
              <a:ext cx="594" cy="1"/>
            </a:xfrm>
            <a:prstGeom prst="line">
              <a:avLst/>
            </a:prstGeom>
            <a:ln w="11113" cap="flat" cmpd="sng">
              <a:solidFill>
                <a:srgbClr val="000000"/>
              </a:solidFill>
              <a:prstDash val="solid"/>
              <a:headEnd type="none" w="med" len="med"/>
              <a:tailEnd type="none" w="med" len="med"/>
            </a:ln>
          </p:spPr>
        </p:sp>
        <p:sp>
          <p:nvSpPr>
            <p:cNvPr id="105510" name="Rectangle 29"/>
            <p:cNvSpPr/>
            <p:nvPr/>
          </p:nvSpPr>
          <p:spPr>
            <a:xfrm>
              <a:off x="4008" y="2907"/>
              <a:ext cx="48" cy="11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Times New Roman" panose="02020603050405020304" pitchFamily="18" charset="0"/>
                </a:rPr>
                <a:t>2</a:t>
              </a:r>
              <a:endParaRPr lang="en-US" altLang="zh-CN" sz="1800" dirty="0"/>
            </a:p>
          </p:txBody>
        </p:sp>
        <p:sp>
          <p:nvSpPr>
            <p:cNvPr id="105511" name="Rectangle 30"/>
            <p:cNvSpPr/>
            <p:nvPr/>
          </p:nvSpPr>
          <p:spPr>
            <a:xfrm>
              <a:off x="3596" y="2907"/>
              <a:ext cx="48" cy="11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Times New Roman" panose="02020603050405020304" pitchFamily="18" charset="0"/>
                </a:rPr>
                <a:t>2</a:t>
              </a:r>
              <a:endParaRPr lang="en-US" altLang="zh-CN" sz="1800" dirty="0"/>
            </a:p>
          </p:txBody>
        </p:sp>
        <p:sp>
          <p:nvSpPr>
            <p:cNvPr id="105512" name="Rectangle 31"/>
            <p:cNvSpPr/>
            <p:nvPr/>
          </p:nvSpPr>
          <p:spPr>
            <a:xfrm>
              <a:off x="2158" y="3019"/>
              <a:ext cx="48" cy="11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Times New Roman" panose="02020603050405020304" pitchFamily="18" charset="0"/>
                </a:rPr>
                <a:t>0</a:t>
              </a:r>
              <a:endParaRPr lang="en-US" altLang="zh-CN" sz="1800" dirty="0"/>
            </a:p>
          </p:txBody>
        </p:sp>
        <p:sp>
          <p:nvSpPr>
            <p:cNvPr id="105513" name="Rectangle 32"/>
            <p:cNvSpPr/>
            <p:nvPr/>
          </p:nvSpPr>
          <p:spPr>
            <a:xfrm>
              <a:off x="2240" y="2752"/>
              <a:ext cx="245"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sin</a:t>
              </a:r>
              <a:endParaRPr lang="en-US" altLang="zh-CN" sz="1800" dirty="0"/>
            </a:p>
          </p:txBody>
        </p:sp>
        <p:sp>
          <p:nvSpPr>
            <p:cNvPr id="105514" name="Rectangle 33"/>
            <p:cNvSpPr/>
            <p:nvPr/>
          </p:nvSpPr>
          <p:spPr>
            <a:xfrm>
              <a:off x="1880" y="2752"/>
              <a:ext cx="67"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a:t>
              </a:r>
              <a:endParaRPr lang="en-US" altLang="zh-CN" sz="1800" dirty="0"/>
            </a:p>
          </p:txBody>
        </p:sp>
        <p:sp>
          <p:nvSpPr>
            <p:cNvPr id="105515" name="Rectangle 34"/>
            <p:cNvSpPr/>
            <p:nvPr/>
          </p:nvSpPr>
          <p:spPr>
            <a:xfrm>
              <a:off x="1713" y="2752"/>
              <a:ext cx="67"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a:t>
              </a:r>
              <a:endParaRPr lang="en-US" altLang="zh-CN" sz="1800" dirty="0"/>
            </a:p>
          </p:txBody>
        </p:sp>
        <p:sp>
          <p:nvSpPr>
            <p:cNvPr id="105516" name="Rectangle 35"/>
            <p:cNvSpPr/>
            <p:nvPr/>
          </p:nvSpPr>
          <p:spPr>
            <a:xfrm>
              <a:off x="1235" y="2752"/>
              <a:ext cx="134"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a:t>
              </a:r>
              <a:endParaRPr lang="en-US" altLang="zh-CN" sz="1800" dirty="0"/>
            </a:p>
          </p:txBody>
        </p:sp>
        <p:sp>
          <p:nvSpPr>
            <p:cNvPr id="105517" name="Rectangle 36"/>
            <p:cNvSpPr/>
            <p:nvPr/>
          </p:nvSpPr>
          <p:spPr>
            <a:xfrm>
              <a:off x="1086" y="2752"/>
              <a:ext cx="67"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a:t>
              </a:r>
              <a:endParaRPr lang="en-US" altLang="zh-CN" sz="1800" dirty="0"/>
            </a:p>
          </p:txBody>
        </p:sp>
        <p:sp>
          <p:nvSpPr>
            <p:cNvPr id="105518" name="Rectangle 37"/>
            <p:cNvSpPr/>
            <p:nvPr/>
          </p:nvSpPr>
          <p:spPr>
            <a:xfrm>
              <a:off x="865" y="2752"/>
              <a:ext cx="67"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a:t>
              </a:r>
              <a:endParaRPr lang="en-US" altLang="zh-CN" sz="1800" dirty="0"/>
            </a:p>
          </p:txBody>
        </p:sp>
        <p:sp>
          <p:nvSpPr>
            <p:cNvPr id="105519" name="Rectangle 38"/>
            <p:cNvSpPr/>
            <p:nvPr/>
          </p:nvSpPr>
          <p:spPr>
            <a:xfrm>
              <a:off x="3859" y="2910"/>
              <a:ext cx="145"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cs typeface="Times New Roman" panose="02020603050405020304" pitchFamily="18" charset="0"/>
                </a:rPr>
                <a:t>ω</a:t>
              </a:r>
              <a:endParaRPr lang="en-US" altLang="zh-CN" sz="2500" b="1" i="1" dirty="0">
                <a:solidFill>
                  <a:srgbClr val="000000"/>
                </a:solidFill>
                <a:latin typeface="Times New Roman" panose="02020603050405020304" pitchFamily="18" charset="0"/>
                <a:ea typeface="Times New Roman" panose="02020603050405020304" pitchFamily="18" charset="0"/>
              </a:endParaRPr>
            </a:p>
          </p:txBody>
        </p:sp>
        <p:sp>
          <p:nvSpPr>
            <p:cNvPr id="105520" name="Rectangle 39"/>
            <p:cNvSpPr/>
            <p:nvPr/>
          </p:nvSpPr>
          <p:spPr>
            <a:xfrm>
              <a:off x="3506" y="2910"/>
              <a:ext cx="78"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s</a:t>
              </a:r>
              <a:endParaRPr lang="en-US" altLang="zh-CN" sz="1800" dirty="0"/>
            </a:p>
          </p:txBody>
        </p:sp>
        <p:sp>
          <p:nvSpPr>
            <p:cNvPr id="105521" name="Rectangle 40"/>
            <p:cNvSpPr/>
            <p:nvPr/>
          </p:nvSpPr>
          <p:spPr>
            <a:xfrm>
              <a:off x="3719" y="2631"/>
              <a:ext cx="145"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cs typeface="Times New Roman" panose="02020603050405020304" pitchFamily="18" charset="0"/>
                </a:rPr>
                <a:t>ω</a:t>
              </a:r>
              <a:endParaRPr lang="en-US" altLang="zh-CN" sz="2500" b="1" i="1" dirty="0">
                <a:solidFill>
                  <a:srgbClr val="000000"/>
                </a:solidFill>
                <a:latin typeface="Times New Roman" panose="02020603050405020304" pitchFamily="18" charset="0"/>
                <a:ea typeface="Times New Roman" panose="02020603050405020304" pitchFamily="18" charset="0"/>
              </a:endParaRPr>
            </a:p>
          </p:txBody>
        </p:sp>
        <p:sp>
          <p:nvSpPr>
            <p:cNvPr id="105522" name="Rectangle 41"/>
            <p:cNvSpPr/>
            <p:nvPr/>
          </p:nvSpPr>
          <p:spPr>
            <a:xfrm>
              <a:off x="3119" y="2755"/>
              <a:ext cx="1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dt</a:t>
              </a:r>
              <a:endParaRPr lang="en-US" altLang="zh-CN" sz="1800" dirty="0"/>
            </a:p>
          </p:txBody>
        </p:sp>
        <p:sp>
          <p:nvSpPr>
            <p:cNvPr id="105523" name="Rectangle 42"/>
            <p:cNvSpPr/>
            <p:nvPr/>
          </p:nvSpPr>
          <p:spPr>
            <a:xfrm>
              <a:off x="2871" y="2755"/>
              <a:ext cx="89"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e</a:t>
              </a:r>
              <a:endParaRPr lang="en-US" altLang="zh-CN" sz="1800" dirty="0"/>
            </a:p>
          </p:txBody>
        </p:sp>
        <p:sp>
          <p:nvSpPr>
            <p:cNvPr id="105524" name="Rectangle 43"/>
            <p:cNvSpPr/>
            <p:nvPr/>
          </p:nvSpPr>
          <p:spPr>
            <a:xfrm>
              <a:off x="2511" y="2755"/>
              <a:ext cx="251"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cs typeface="Times New Roman" panose="02020603050405020304" pitchFamily="18" charset="0"/>
                </a:rPr>
                <a:t>ω t</a:t>
              </a:r>
              <a:endParaRPr lang="en-US" altLang="zh-CN" sz="2500" b="1" i="1" dirty="0">
                <a:solidFill>
                  <a:srgbClr val="000000"/>
                </a:solidFill>
                <a:latin typeface="Times New Roman" panose="02020603050405020304" pitchFamily="18" charset="0"/>
                <a:ea typeface="Times New Roman" panose="02020603050405020304" pitchFamily="18" charset="0"/>
              </a:endParaRPr>
            </a:p>
          </p:txBody>
        </p:sp>
        <p:sp>
          <p:nvSpPr>
            <p:cNvPr id="105525" name="Rectangle 44"/>
            <p:cNvSpPr/>
            <p:nvPr/>
          </p:nvSpPr>
          <p:spPr>
            <a:xfrm>
              <a:off x="1793" y="2755"/>
              <a:ext cx="78"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s</a:t>
              </a:r>
              <a:endParaRPr lang="en-US" altLang="zh-CN" sz="1800" dirty="0"/>
            </a:p>
          </p:txBody>
        </p:sp>
        <p:sp>
          <p:nvSpPr>
            <p:cNvPr id="105526" name="Rectangle 45"/>
            <p:cNvSpPr/>
            <p:nvPr/>
          </p:nvSpPr>
          <p:spPr>
            <a:xfrm>
              <a:off x="1556" y="2755"/>
              <a:ext cx="133"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F</a:t>
              </a:r>
              <a:endParaRPr lang="en-US" altLang="zh-CN" sz="1800" dirty="0"/>
            </a:p>
          </p:txBody>
        </p:sp>
        <p:sp>
          <p:nvSpPr>
            <p:cNvPr id="105527" name="Rectangle 46"/>
            <p:cNvSpPr/>
            <p:nvPr/>
          </p:nvSpPr>
          <p:spPr>
            <a:xfrm>
              <a:off x="1160" y="2755"/>
              <a:ext cx="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t</a:t>
              </a:r>
              <a:endParaRPr lang="en-US" altLang="zh-CN" sz="1800" dirty="0"/>
            </a:p>
          </p:txBody>
        </p:sp>
        <p:sp>
          <p:nvSpPr>
            <p:cNvPr id="105528" name="Rectangle 47"/>
            <p:cNvSpPr/>
            <p:nvPr/>
          </p:nvSpPr>
          <p:spPr>
            <a:xfrm>
              <a:off x="977" y="2755"/>
              <a:ext cx="67"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f</a:t>
              </a:r>
              <a:endParaRPr lang="en-US" altLang="zh-CN" sz="1800" dirty="0"/>
            </a:p>
          </p:txBody>
        </p:sp>
        <p:sp>
          <p:nvSpPr>
            <p:cNvPr id="105529" name="Rectangle 48"/>
            <p:cNvSpPr/>
            <p:nvPr/>
          </p:nvSpPr>
          <p:spPr>
            <a:xfrm>
              <a:off x="755" y="2755"/>
              <a:ext cx="122"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L</a:t>
              </a:r>
              <a:endParaRPr lang="en-US" altLang="zh-CN" sz="1800" dirty="0"/>
            </a:p>
          </p:txBody>
        </p:sp>
        <p:sp>
          <p:nvSpPr>
            <p:cNvPr id="105530" name="Rectangle 49"/>
            <p:cNvSpPr/>
            <p:nvPr/>
          </p:nvSpPr>
          <p:spPr>
            <a:xfrm>
              <a:off x="3039" y="2755"/>
              <a:ext cx="64" cy="11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rPr>
                <a:t>st</a:t>
              </a:r>
              <a:endParaRPr lang="en-US" altLang="zh-CN" sz="1800" dirty="0"/>
            </a:p>
          </p:txBody>
        </p:sp>
        <p:sp>
          <p:nvSpPr>
            <p:cNvPr id="105531" name="Rectangle 50"/>
            <p:cNvSpPr/>
            <p:nvPr/>
          </p:nvSpPr>
          <p:spPr>
            <a:xfrm>
              <a:off x="3702" y="2888"/>
              <a:ext cx="11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a:t>
              </a:r>
              <a:endParaRPr lang="en-US" altLang="zh-CN" sz="1800" dirty="0"/>
            </a:p>
          </p:txBody>
        </p:sp>
        <p:sp>
          <p:nvSpPr>
            <p:cNvPr id="105532" name="Rectangle 51"/>
            <p:cNvSpPr/>
            <p:nvPr/>
          </p:nvSpPr>
          <p:spPr>
            <a:xfrm>
              <a:off x="3330" y="2733"/>
              <a:ext cx="11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a:t>
              </a:r>
              <a:endParaRPr lang="en-US" altLang="zh-CN" sz="1800" dirty="0"/>
            </a:p>
          </p:txBody>
        </p:sp>
        <p:sp>
          <p:nvSpPr>
            <p:cNvPr id="105533" name="Rectangle 53"/>
            <p:cNvSpPr/>
            <p:nvPr/>
          </p:nvSpPr>
          <p:spPr>
            <a:xfrm>
              <a:off x="1986" y="2733"/>
              <a:ext cx="11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a:t>
              </a:r>
              <a:endParaRPr lang="en-US" altLang="zh-CN" sz="1800" dirty="0"/>
            </a:p>
          </p:txBody>
        </p:sp>
        <p:sp>
          <p:nvSpPr>
            <p:cNvPr id="105534" name="Rectangle 54"/>
            <p:cNvSpPr/>
            <p:nvPr/>
          </p:nvSpPr>
          <p:spPr>
            <a:xfrm>
              <a:off x="1397" y="2733"/>
              <a:ext cx="11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a:t>
              </a:r>
              <a:endParaRPr lang="en-US" altLang="zh-CN" sz="1800" dirty="0"/>
            </a:p>
          </p:txBody>
        </p:sp>
        <p:sp>
          <p:nvSpPr>
            <p:cNvPr id="105535" name="Rectangle 55"/>
            <p:cNvSpPr/>
            <p:nvPr/>
          </p:nvSpPr>
          <p:spPr>
            <a:xfrm>
              <a:off x="2146" y="2732"/>
              <a:ext cx="70" cy="30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b="1" dirty="0">
                  <a:solidFill>
                    <a:srgbClr val="000000"/>
                  </a:solidFill>
                  <a:latin typeface="Symbol" panose="05050102010706020507" pitchFamily="18" charset="2"/>
                </a:rPr>
                <a:t>ò</a:t>
              </a:r>
              <a:endParaRPr lang="en-US" altLang="zh-CN" sz="1800" dirty="0"/>
            </a:p>
          </p:txBody>
        </p:sp>
        <p:sp>
          <p:nvSpPr>
            <p:cNvPr id="105536" name="Rectangle 56"/>
            <p:cNvSpPr/>
            <p:nvPr/>
          </p:nvSpPr>
          <p:spPr>
            <a:xfrm>
              <a:off x="2144" y="2633"/>
              <a:ext cx="68" cy="11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Symbol" panose="05050102010706020507" pitchFamily="18" charset="2"/>
                </a:rPr>
                <a:t>¥</a:t>
              </a:r>
              <a:endParaRPr lang="en-US" altLang="zh-CN" sz="1800" dirty="0"/>
            </a:p>
          </p:txBody>
        </p:sp>
        <p:sp>
          <p:nvSpPr>
            <p:cNvPr id="105537" name="Rectangle 57"/>
            <p:cNvSpPr/>
            <p:nvPr/>
          </p:nvSpPr>
          <p:spPr>
            <a:xfrm>
              <a:off x="2974" y="2745"/>
              <a:ext cx="53" cy="11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Symbol" panose="05050102010706020507" pitchFamily="18" charset="2"/>
                </a:rPr>
                <a:t>-</a:t>
              </a:r>
              <a:endParaRPr lang="en-US" altLang="zh-CN" sz="1800" dirty="0"/>
            </a:p>
          </p:txBody>
        </p:sp>
      </p:grpSp>
      <p:grpSp>
        <p:nvGrpSpPr>
          <p:cNvPr id="3" name="Group 60"/>
          <p:cNvGrpSpPr/>
          <p:nvPr/>
        </p:nvGrpSpPr>
        <p:grpSpPr>
          <a:xfrm>
            <a:off x="1000125" y="1928813"/>
            <a:ext cx="3214688" cy="1373187"/>
            <a:chOff x="516" y="1229"/>
            <a:chExt cx="2025" cy="865"/>
          </a:xfrm>
        </p:grpSpPr>
        <p:sp>
          <p:nvSpPr>
            <p:cNvPr id="105490" name="Rectangle 10"/>
            <p:cNvSpPr/>
            <p:nvPr/>
          </p:nvSpPr>
          <p:spPr>
            <a:xfrm>
              <a:off x="2441" y="1831"/>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0</a:t>
              </a:r>
              <a:endParaRPr lang="en-US" altLang="zh-CN" sz="1800" dirty="0"/>
            </a:p>
          </p:txBody>
        </p:sp>
        <p:sp>
          <p:nvSpPr>
            <p:cNvPr id="105491" name="Rectangle 11"/>
            <p:cNvSpPr/>
            <p:nvPr/>
          </p:nvSpPr>
          <p:spPr>
            <a:xfrm>
              <a:off x="2414" y="1533"/>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0</a:t>
              </a:r>
              <a:endParaRPr lang="en-US" altLang="zh-CN" sz="1800" dirty="0"/>
            </a:p>
          </p:txBody>
        </p:sp>
        <p:sp>
          <p:nvSpPr>
            <p:cNvPr id="105492" name="Rectangle 12"/>
            <p:cNvSpPr/>
            <p:nvPr/>
          </p:nvSpPr>
          <p:spPr>
            <a:xfrm>
              <a:off x="1414" y="1831"/>
              <a:ext cx="10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0</a:t>
              </a:r>
              <a:endParaRPr lang="en-US" altLang="zh-CN" sz="1800" dirty="0"/>
            </a:p>
          </p:txBody>
        </p:sp>
        <p:sp>
          <p:nvSpPr>
            <p:cNvPr id="105493" name="Rectangle 13"/>
            <p:cNvSpPr/>
            <p:nvPr/>
          </p:nvSpPr>
          <p:spPr>
            <a:xfrm>
              <a:off x="1223" y="1533"/>
              <a:ext cx="245"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sin</a:t>
              </a:r>
              <a:endParaRPr lang="en-US" altLang="zh-CN" sz="1800" dirty="0"/>
            </a:p>
          </p:txBody>
        </p:sp>
        <p:sp>
          <p:nvSpPr>
            <p:cNvPr id="105494" name="Rectangle 14"/>
            <p:cNvSpPr/>
            <p:nvPr/>
          </p:nvSpPr>
          <p:spPr>
            <a:xfrm>
              <a:off x="865" y="1676"/>
              <a:ext cx="67"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a:t>
              </a:r>
              <a:endParaRPr lang="en-US" altLang="zh-CN" sz="1800" dirty="0"/>
            </a:p>
          </p:txBody>
        </p:sp>
        <p:sp>
          <p:nvSpPr>
            <p:cNvPr id="105495" name="Rectangle 15"/>
            <p:cNvSpPr/>
            <p:nvPr/>
          </p:nvSpPr>
          <p:spPr>
            <a:xfrm>
              <a:off x="714" y="1676"/>
              <a:ext cx="67"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a:t>
              </a:r>
              <a:endParaRPr lang="en-US" altLang="zh-CN" sz="1800" dirty="0"/>
            </a:p>
          </p:txBody>
        </p:sp>
        <p:sp>
          <p:nvSpPr>
            <p:cNvPr id="105496" name="Rectangle 16"/>
            <p:cNvSpPr/>
            <p:nvPr/>
          </p:nvSpPr>
          <p:spPr>
            <a:xfrm>
              <a:off x="2288" y="1812"/>
              <a:ext cx="11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&lt;</a:t>
              </a:r>
              <a:endParaRPr lang="en-US" altLang="zh-CN" sz="1800" dirty="0"/>
            </a:p>
          </p:txBody>
        </p:sp>
        <p:sp>
          <p:nvSpPr>
            <p:cNvPr id="105497" name="Rectangle 17"/>
            <p:cNvSpPr/>
            <p:nvPr/>
          </p:nvSpPr>
          <p:spPr>
            <a:xfrm>
              <a:off x="2262" y="1514"/>
              <a:ext cx="11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³</a:t>
              </a:r>
              <a:endParaRPr lang="en-US" altLang="zh-CN" sz="1800" dirty="0"/>
            </a:p>
          </p:txBody>
        </p:sp>
        <p:sp>
          <p:nvSpPr>
            <p:cNvPr id="105498" name="Rectangle 18"/>
            <p:cNvSpPr/>
            <p:nvPr/>
          </p:nvSpPr>
          <p:spPr>
            <a:xfrm>
              <a:off x="1127" y="1854"/>
              <a:ext cx="99"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î</a:t>
              </a:r>
              <a:endParaRPr lang="en-US" altLang="zh-CN" sz="1800" dirty="0"/>
            </a:p>
          </p:txBody>
        </p:sp>
        <p:sp>
          <p:nvSpPr>
            <p:cNvPr id="105499" name="Rectangle 19"/>
            <p:cNvSpPr/>
            <p:nvPr/>
          </p:nvSpPr>
          <p:spPr>
            <a:xfrm>
              <a:off x="1127" y="1691"/>
              <a:ext cx="99"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í</a:t>
              </a:r>
              <a:endParaRPr lang="en-US" altLang="zh-CN" sz="1800" dirty="0"/>
            </a:p>
          </p:txBody>
        </p:sp>
        <p:sp>
          <p:nvSpPr>
            <p:cNvPr id="105500" name="Rectangle 20"/>
            <p:cNvSpPr/>
            <p:nvPr/>
          </p:nvSpPr>
          <p:spPr>
            <a:xfrm>
              <a:off x="1127" y="1527"/>
              <a:ext cx="99"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ì</a:t>
              </a:r>
              <a:endParaRPr lang="en-US" altLang="zh-CN" sz="1800" dirty="0"/>
            </a:p>
          </p:txBody>
        </p:sp>
        <p:sp>
          <p:nvSpPr>
            <p:cNvPr id="105501" name="Rectangle 21"/>
            <p:cNvSpPr/>
            <p:nvPr/>
          </p:nvSpPr>
          <p:spPr>
            <a:xfrm>
              <a:off x="970" y="1657"/>
              <a:ext cx="110"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Symbol" panose="05050102010706020507" pitchFamily="18" charset="2"/>
                </a:rPr>
                <a:t>=</a:t>
              </a:r>
              <a:endParaRPr lang="en-US" altLang="zh-CN" sz="1800" dirty="0"/>
            </a:p>
          </p:txBody>
        </p:sp>
        <p:sp>
          <p:nvSpPr>
            <p:cNvPr id="105502" name="Rectangle 22"/>
            <p:cNvSpPr/>
            <p:nvPr/>
          </p:nvSpPr>
          <p:spPr>
            <a:xfrm>
              <a:off x="2178" y="1834"/>
              <a:ext cx="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t</a:t>
              </a:r>
              <a:endParaRPr lang="en-US" altLang="zh-CN" sz="1800" dirty="0"/>
            </a:p>
          </p:txBody>
        </p:sp>
        <p:sp>
          <p:nvSpPr>
            <p:cNvPr id="105503" name="Rectangle 23"/>
            <p:cNvSpPr/>
            <p:nvPr/>
          </p:nvSpPr>
          <p:spPr>
            <a:xfrm>
              <a:off x="2153" y="1536"/>
              <a:ext cx="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t</a:t>
              </a:r>
              <a:endParaRPr lang="en-US" altLang="zh-CN" sz="1800" dirty="0"/>
            </a:p>
          </p:txBody>
        </p:sp>
        <p:sp>
          <p:nvSpPr>
            <p:cNvPr id="105504" name="Rectangle 24"/>
            <p:cNvSpPr/>
            <p:nvPr/>
          </p:nvSpPr>
          <p:spPr>
            <a:xfrm>
              <a:off x="1494" y="1536"/>
              <a:ext cx="201"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cs typeface="Times New Roman" panose="02020603050405020304" pitchFamily="18" charset="0"/>
                </a:rPr>
                <a:t>ωt</a:t>
              </a:r>
              <a:endParaRPr lang="en-US" altLang="zh-CN" sz="1800" dirty="0">
                <a:ea typeface="Times New Roman" panose="02020603050405020304" pitchFamily="18" charset="0"/>
              </a:endParaRPr>
            </a:p>
          </p:txBody>
        </p:sp>
        <p:sp>
          <p:nvSpPr>
            <p:cNvPr id="105505" name="Rectangle 25"/>
            <p:cNvSpPr/>
            <p:nvPr/>
          </p:nvSpPr>
          <p:spPr>
            <a:xfrm>
              <a:off x="789" y="1679"/>
              <a:ext cx="56"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t</a:t>
              </a:r>
              <a:endParaRPr lang="en-US" altLang="zh-CN" sz="1800" dirty="0"/>
            </a:p>
          </p:txBody>
        </p:sp>
        <p:sp>
          <p:nvSpPr>
            <p:cNvPr id="105506" name="Rectangle 26"/>
            <p:cNvSpPr/>
            <p:nvPr/>
          </p:nvSpPr>
          <p:spPr>
            <a:xfrm>
              <a:off x="607" y="1679"/>
              <a:ext cx="67"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i="1" dirty="0">
                  <a:solidFill>
                    <a:srgbClr val="000000"/>
                  </a:solidFill>
                  <a:latin typeface="Times New Roman" panose="02020603050405020304" pitchFamily="18" charset="0"/>
                </a:rPr>
                <a:t>f</a:t>
              </a:r>
              <a:endParaRPr lang="en-US" altLang="zh-CN" sz="1800" dirty="0"/>
            </a:p>
          </p:txBody>
        </p:sp>
        <p:sp>
          <p:nvSpPr>
            <p:cNvPr id="105507" name="Rectangle 58"/>
            <p:cNvSpPr/>
            <p:nvPr/>
          </p:nvSpPr>
          <p:spPr>
            <a:xfrm>
              <a:off x="516" y="1229"/>
              <a:ext cx="1058" cy="24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500" b="1" dirty="0">
                  <a:solidFill>
                    <a:srgbClr val="000000"/>
                  </a:solidFill>
                  <a:latin typeface="Times New Roman" panose="02020603050405020304" pitchFamily="18" charset="0"/>
                </a:rPr>
                <a:t>Definition</a:t>
              </a:r>
              <a:r>
                <a:rPr lang="zh-CN" altLang="en-US" sz="2500" b="1" dirty="0">
                  <a:solidFill>
                    <a:srgbClr val="000000"/>
                  </a:solidFill>
                  <a:latin typeface="宋体" panose="02010600030101010101" pitchFamily="2" charset="-122"/>
                </a:rPr>
                <a:t>：</a:t>
              </a:r>
              <a:endParaRPr lang="zh-CN" altLang="en-US" sz="1800" dirty="0"/>
            </a:p>
          </p:txBody>
        </p:sp>
      </p:grpSp>
      <p:grpSp>
        <p:nvGrpSpPr>
          <p:cNvPr id="4" name="Group 63"/>
          <p:cNvGrpSpPr/>
          <p:nvPr/>
        </p:nvGrpSpPr>
        <p:grpSpPr>
          <a:xfrm>
            <a:off x="5786438" y="642938"/>
            <a:ext cx="2663825" cy="2659062"/>
            <a:chOff x="3582" y="624"/>
            <a:chExt cx="1678" cy="1675"/>
          </a:xfrm>
        </p:grpSpPr>
        <p:graphicFrame>
          <p:nvGraphicFramePr>
            <p:cNvPr id="105488" name="Object 2"/>
            <p:cNvGraphicFramePr>
              <a:graphicFrameLocks noChangeAspect="1"/>
            </p:cNvGraphicFramePr>
            <p:nvPr/>
          </p:nvGraphicFramePr>
          <p:xfrm>
            <a:off x="3582" y="669"/>
            <a:ext cx="1678" cy="1630"/>
          </p:xfrm>
          <a:graphic>
            <a:graphicData uri="http://schemas.openxmlformats.org/presentationml/2006/ole">
              <mc:AlternateContent xmlns:mc="http://schemas.openxmlformats.org/markup-compatibility/2006">
                <mc:Choice xmlns:v="urn:schemas-microsoft-com:vml" Requires="v">
                  <p:oleObj spid="_x0000_s3086" name="" r:id="rId1" imgW="2540635" imgH="1358900" progId="">
                    <p:embed/>
                  </p:oleObj>
                </mc:Choice>
                <mc:Fallback>
                  <p:oleObj name="" r:id="rId1" imgW="2540635" imgH="1358900" progId="">
                    <p:embed/>
                    <p:pic>
                      <p:nvPicPr>
                        <p:cNvPr id="0" name="图片 3085"/>
                        <p:cNvPicPr/>
                        <p:nvPr/>
                      </p:nvPicPr>
                      <p:blipFill>
                        <a:blip r:embed="rId2"/>
                        <a:stretch>
                          <a:fillRect/>
                        </a:stretch>
                      </p:blipFill>
                      <p:spPr>
                        <a:xfrm>
                          <a:off x="3582" y="669"/>
                          <a:ext cx="1678" cy="1630"/>
                        </a:xfrm>
                        <a:prstGeom prst="rect">
                          <a:avLst/>
                        </a:prstGeom>
                        <a:noFill/>
                        <a:ln w="38100">
                          <a:noFill/>
                          <a:miter/>
                        </a:ln>
                      </p:spPr>
                    </p:pic>
                  </p:oleObj>
                </mc:Fallback>
              </mc:AlternateContent>
            </a:graphicData>
          </a:graphic>
        </p:graphicFrame>
        <p:sp>
          <p:nvSpPr>
            <p:cNvPr id="105489" name="Text Box 62"/>
            <p:cNvSpPr txBox="1"/>
            <p:nvPr/>
          </p:nvSpPr>
          <p:spPr>
            <a:xfrm>
              <a:off x="3648" y="624"/>
              <a:ext cx="528" cy="32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t>f(t)</a:t>
              </a:r>
              <a:endParaRPr lang="en-US" altLang="zh-CN" sz="1800" dirty="0"/>
            </a:p>
          </p:txBody>
        </p:sp>
      </p:grpSp>
      <p:grpSp>
        <p:nvGrpSpPr>
          <p:cNvPr id="5" name="组合 72"/>
          <p:cNvGrpSpPr/>
          <p:nvPr/>
        </p:nvGrpSpPr>
        <p:grpSpPr>
          <a:xfrm>
            <a:off x="857250" y="4857750"/>
            <a:ext cx="4500563" cy="1509713"/>
            <a:chOff x="857224" y="4857760"/>
            <a:chExt cx="4500594" cy="1510081"/>
          </a:xfrm>
        </p:grpSpPr>
        <p:sp>
          <p:nvSpPr>
            <p:cNvPr id="105479" name="矩形 58"/>
            <p:cNvSpPr/>
            <p:nvPr/>
          </p:nvSpPr>
          <p:spPr>
            <a:xfrm>
              <a:off x="857224" y="4857760"/>
              <a:ext cx="2438417" cy="5192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Times New Roman" panose="02020603050405020304" pitchFamily="18" charset="0"/>
                </a:rPr>
                <a:t>Z-transform</a:t>
              </a:r>
              <a:r>
                <a:rPr lang="zh-CN" altLang="en-US" sz="2800" b="1" dirty="0">
                  <a:solidFill>
                    <a:srgbClr val="000000"/>
                  </a:solidFill>
                  <a:latin typeface="宋体" panose="02010600030101010101" pitchFamily="2" charset="-122"/>
                </a:rPr>
                <a:t>：</a:t>
              </a:r>
              <a:endParaRPr lang="zh-CN" altLang="en-US" sz="2800" dirty="0">
                <a:latin typeface="宋体" panose="02010600030101010101" pitchFamily="2" charset="-122"/>
              </a:endParaRPr>
            </a:p>
          </p:txBody>
        </p:sp>
        <p:sp>
          <p:nvSpPr>
            <p:cNvPr id="105480" name="TextBox 59"/>
            <p:cNvSpPr txBox="1"/>
            <p:nvPr/>
          </p:nvSpPr>
          <p:spPr>
            <a:xfrm>
              <a:off x="1071538" y="5548986"/>
              <a:ext cx="1350050"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latin typeface="Times New Roman" panose="02020603050405020304" pitchFamily="18" charset="0"/>
                  <a:cs typeface="Times New Roman" panose="02020603050405020304" pitchFamily="18" charset="0"/>
                </a:rPr>
                <a:t>Z[f(t)]=</a:t>
              </a:r>
              <a:endParaRPr lang="zh-CN" altLang="en-US" sz="2800" b="1" dirty="0">
                <a:latin typeface="Times New Roman" panose="02020603050405020304" pitchFamily="18" charset="0"/>
                <a:ea typeface="Times New Roman" panose="02020603050405020304" pitchFamily="18" charset="0"/>
              </a:endParaRPr>
            </a:p>
          </p:txBody>
        </p:sp>
        <p:cxnSp>
          <p:nvCxnSpPr>
            <p:cNvPr id="61" name="直接连接符 60"/>
            <p:cNvCxnSpPr/>
            <p:nvPr/>
          </p:nvCxnSpPr>
          <p:spPr>
            <a:xfrm flipV="1">
              <a:off x="2571736" y="5786674"/>
              <a:ext cx="2786082" cy="0"/>
            </a:xfrm>
            <a:prstGeom prst="line">
              <a:avLst/>
            </a:prstGeom>
            <a:ln w="22225" cmpd="sng"/>
          </p:spPr>
          <p:style>
            <a:lnRef idx="1">
              <a:schemeClr val="dk1"/>
            </a:lnRef>
            <a:fillRef idx="0">
              <a:schemeClr val="dk1"/>
            </a:fillRef>
            <a:effectRef idx="0">
              <a:schemeClr val="dk1"/>
            </a:effectRef>
            <a:fontRef idx="minor">
              <a:schemeClr val="tx1"/>
            </a:fontRef>
          </p:style>
        </p:cxnSp>
        <p:sp>
          <p:nvSpPr>
            <p:cNvPr id="105482" name="TextBox 61"/>
            <p:cNvSpPr txBox="1"/>
            <p:nvPr/>
          </p:nvSpPr>
          <p:spPr>
            <a:xfrm>
              <a:off x="3370307" y="5286388"/>
              <a:ext cx="389850"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ea typeface="Times New Roman" panose="02020603050405020304" pitchFamily="18" charset="0"/>
              </a:endParaRPr>
            </a:p>
          </p:txBody>
        </p:sp>
        <p:sp>
          <p:nvSpPr>
            <p:cNvPr id="105483" name="TextBox 62"/>
            <p:cNvSpPr txBox="1"/>
            <p:nvPr/>
          </p:nvSpPr>
          <p:spPr>
            <a:xfrm>
              <a:off x="2786050" y="5906176"/>
              <a:ext cx="1369414"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latin typeface="Times New Roman" panose="02020603050405020304" pitchFamily="18" charset="0"/>
                  <a:cs typeface="Times New Roman" panose="02020603050405020304" pitchFamily="18" charset="0"/>
                </a:rPr>
                <a:t>Z</a:t>
              </a:r>
              <a:r>
                <a:rPr lang="en-US" altLang="zh-CN" sz="2400" b="1" baseline="30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-2Z</a:t>
              </a:r>
              <a:r>
                <a:rPr lang="en-US" altLang="zh-CN" sz="2400" b="1" dirty="0">
                  <a:cs typeface="Times New Roman" panose="02020603050405020304" pitchFamily="18" charset="0"/>
                </a:rPr>
                <a:t>cos</a:t>
              </a:r>
              <a:endParaRPr lang="zh-CN" altLang="en-US" sz="2400" b="1" dirty="0">
                <a:ea typeface="Times New Roman" panose="02020603050405020304" pitchFamily="18" charset="0"/>
              </a:endParaRPr>
            </a:p>
          </p:txBody>
        </p:sp>
        <p:sp>
          <p:nvSpPr>
            <p:cNvPr id="105484" name="Rectangle 32"/>
            <p:cNvSpPr/>
            <p:nvPr/>
          </p:nvSpPr>
          <p:spPr>
            <a:xfrm>
              <a:off x="3695749" y="5334016"/>
              <a:ext cx="376706" cy="3693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solidFill>
                    <a:srgbClr val="000000"/>
                  </a:solidFill>
                  <a:latin typeface="Times New Roman" panose="02020603050405020304" pitchFamily="18" charset="0"/>
                </a:rPr>
                <a:t>sin</a:t>
              </a:r>
              <a:endParaRPr lang="en-US" altLang="zh-CN" sz="2400" dirty="0"/>
            </a:p>
          </p:txBody>
        </p:sp>
        <p:sp>
          <p:nvSpPr>
            <p:cNvPr id="105485" name="Rectangle 43"/>
            <p:cNvSpPr/>
            <p:nvPr/>
          </p:nvSpPr>
          <p:spPr>
            <a:xfrm>
              <a:off x="4084687" y="5334016"/>
              <a:ext cx="487313" cy="3693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i="1" dirty="0">
                  <a:solidFill>
                    <a:srgbClr val="000000"/>
                  </a:solidFill>
                  <a:latin typeface="Times New Roman" panose="02020603050405020304" pitchFamily="18" charset="0"/>
                  <a:cs typeface="Times New Roman" panose="02020603050405020304" pitchFamily="18" charset="0"/>
                </a:rPr>
                <a:t>ω T</a:t>
              </a:r>
              <a:endParaRPr lang="en-US" altLang="zh-CN" sz="2400" b="1" i="1" dirty="0">
                <a:solidFill>
                  <a:srgbClr val="000000"/>
                </a:solidFill>
                <a:latin typeface="Times New Roman" panose="02020603050405020304" pitchFamily="18" charset="0"/>
                <a:ea typeface="Times New Roman" panose="02020603050405020304" pitchFamily="18" charset="0"/>
              </a:endParaRPr>
            </a:p>
          </p:txBody>
        </p:sp>
        <p:sp>
          <p:nvSpPr>
            <p:cNvPr id="105486" name="Rectangle 43"/>
            <p:cNvSpPr/>
            <p:nvPr/>
          </p:nvSpPr>
          <p:spPr>
            <a:xfrm>
              <a:off x="4143372" y="5929330"/>
              <a:ext cx="410369" cy="36933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i="1" dirty="0">
                  <a:solidFill>
                    <a:srgbClr val="000000"/>
                  </a:solidFill>
                  <a:latin typeface="Times New Roman" panose="02020603050405020304" pitchFamily="18" charset="0"/>
                  <a:cs typeface="Times New Roman" panose="02020603050405020304" pitchFamily="18" charset="0"/>
                </a:rPr>
                <a:t>ωT</a:t>
              </a:r>
              <a:endParaRPr lang="en-US" altLang="zh-CN" sz="2400" b="1" i="1" dirty="0">
                <a:solidFill>
                  <a:srgbClr val="000000"/>
                </a:solidFill>
                <a:latin typeface="Times New Roman" panose="02020603050405020304" pitchFamily="18" charset="0"/>
                <a:ea typeface="Times New Roman" panose="02020603050405020304" pitchFamily="18" charset="0"/>
              </a:endParaRPr>
            </a:p>
          </p:txBody>
        </p:sp>
        <p:sp>
          <p:nvSpPr>
            <p:cNvPr id="105487" name="TextBox 71"/>
            <p:cNvSpPr txBox="1"/>
            <p:nvPr/>
          </p:nvSpPr>
          <p:spPr>
            <a:xfrm>
              <a:off x="4558784" y="5896293"/>
              <a:ext cx="51328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ea typeface="Times New Roman" panose="02020603050405020304" pitchFamily="18" charset="0"/>
              </a:endParaRP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2/3*#ppt_w"/>
                                          </p:val>
                                        </p:tav>
                                        <p:tav tm="100000">
                                          <p:val>
                                            <p:strVal val="#ppt_w"/>
                                          </p:val>
                                        </p:tav>
                                      </p:tavLst>
                                    </p:anim>
                                    <p:anim calcmode="lin" valueType="num">
                                      <p:cBhvr>
                                        <p:cTn id="14"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2/3*#ppt_w"/>
                                          </p:val>
                                        </p:tav>
                                        <p:tav tm="100000">
                                          <p:val>
                                            <p:strVal val="#ppt_w"/>
                                          </p:val>
                                        </p:tav>
                                      </p:tavLst>
                                    </p:anim>
                                    <p:anim calcmode="lin" valueType="num">
                                      <p:cBhvr>
                                        <p:cTn id="20"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aphicFrame>
        <p:nvGraphicFramePr>
          <p:cNvPr id="74754" name="Object 2"/>
          <p:cNvGraphicFramePr>
            <a:graphicFrameLocks noChangeAspect="1"/>
          </p:cNvGraphicFramePr>
          <p:nvPr/>
        </p:nvGraphicFramePr>
        <p:xfrm>
          <a:off x="1071563" y="2428875"/>
          <a:ext cx="3240087" cy="1354138"/>
        </p:xfrm>
        <a:graphic>
          <a:graphicData uri="http://schemas.openxmlformats.org/presentationml/2006/ole">
            <mc:AlternateContent xmlns:mc="http://schemas.openxmlformats.org/markup-compatibility/2006">
              <mc:Choice xmlns:v="urn:schemas-microsoft-com:vml" Requires="v">
                <p:oleObj spid="_x0000_s3087" name="" r:id="rId1" imgW="1701800" imgH="711200" progId="Equation.3">
                  <p:embed/>
                </p:oleObj>
              </mc:Choice>
              <mc:Fallback>
                <p:oleObj name="" r:id="rId1" imgW="1701800" imgH="711200" progId="Equation.3">
                  <p:embed/>
                  <p:pic>
                    <p:nvPicPr>
                      <p:cNvPr id="0" name="图片 3086"/>
                      <p:cNvPicPr/>
                      <p:nvPr/>
                    </p:nvPicPr>
                    <p:blipFill>
                      <a:blip r:embed="rId2"/>
                      <a:stretch>
                        <a:fillRect/>
                      </a:stretch>
                    </p:blipFill>
                    <p:spPr>
                      <a:xfrm>
                        <a:off x="1071563" y="2428875"/>
                        <a:ext cx="3240087" cy="1354138"/>
                      </a:xfrm>
                      <a:prstGeom prst="rect">
                        <a:avLst/>
                      </a:prstGeom>
                      <a:noFill/>
                      <a:ln w="38100">
                        <a:noFill/>
                        <a:miter/>
                      </a:ln>
                    </p:spPr>
                  </p:pic>
                </p:oleObj>
              </mc:Fallback>
            </mc:AlternateContent>
          </a:graphicData>
        </a:graphic>
      </p:graphicFrame>
      <p:pic>
        <p:nvPicPr>
          <p:cNvPr id="4" name="Picture 6"/>
          <p:cNvPicPr>
            <a:picLocks noChangeAspect="1"/>
          </p:cNvPicPr>
          <p:nvPr/>
        </p:nvPicPr>
        <p:blipFill>
          <a:blip r:embed="rId3"/>
          <a:stretch>
            <a:fillRect/>
          </a:stretch>
        </p:blipFill>
        <p:spPr>
          <a:xfrm>
            <a:off x="1285875" y="4857750"/>
            <a:ext cx="1295400" cy="781050"/>
          </a:xfrm>
          <a:prstGeom prst="rect">
            <a:avLst/>
          </a:prstGeom>
          <a:noFill/>
          <a:ln w="9525">
            <a:noFill/>
          </a:ln>
        </p:spPr>
      </p:pic>
      <p:sp>
        <p:nvSpPr>
          <p:cNvPr id="106500" name="矩形 4"/>
          <p:cNvSpPr/>
          <p:nvPr/>
        </p:nvSpPr>
        <p:spPr>
          <a:xfrm>
            <a:off x="2109788" y="357188"/>
            <a:ext cx="4983162" cy="9572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eaLnBrk="1" hangingPunct="1">
              <a:buFontTx/>
              <a:buNone/>
            </a:pPr>
            <a:r>
              <a:rPr lang="en-US" altLang="zh-CN" sz="2800" b="1" dirty="0">
                <a:solidFill>
                  <a:srgbClr val="C00000"/>
                </a:solidFill>
                <a:latin typeface="Times New Roman" panose="02020603050405020304" pitchFamily="18" charset="0"/>
                <a:ea typeface="黑体" panose="02010609060101010101" pitchFamily="49" charset="-122"/>
              </a:rPr>
              <a:t>(5)Accelaration function</a:t>
            </a:r>
            <a:r>
              <a:rPr lang="en-US" altLang="zh-CN" sz="2800" b="1" dirty="0">
                <a:solidFill>
                  <a:srgbClr val="C00000"/>
                </a:solidFill>
                <a:latin typeface="黑体" panose="02010609060101010101" pitchFamily="49" charset="-122"/>
                <a:ea typeface="黑体" panose="02010609060101010101" pitchFamily="49" charset="-122"/>
              </a:rPr>
              <a:t> </a:t>
            </a:r>
            <a:endParaRPr lang="en-US" altLang="zh-CN" sz="2800" b="1" dirty="0">
              <a:solidFill>
                <a:srgbClr val="C00000"/>
              </a:solidFill>
              <a:latin typeface="黑体" panose="02010609060101010101" pitchFamily="49" charset="-122"/>
              <a:ea typeface="黑体" panose="02010609060101010101" pitchFamily="49" charset="-122"/>
            </a:endParaRPr>
          </a:p>
          <a:p>
            <a:pPr marL="342900" lvl="0" indent="-342900" eaLnBrk="1" hangingPunct="1">
              <a:buFontTx/>
              <a:buNone/>
            </a:pPr>
            <a:r>
              <a:rPr lang="zh-CN" altLang="en-US" sz="2400" b="1" dirty="0">
                <a:solidFill>
                  <a:srgbClr val="C00000"/>
                </a:solidFill>
                <a:latin typeface="黑体" panose="02010609060101010101" pitchFamily="49" charset="-122"/>
                <a:ea typeface="黑体" panose="02010609060101010101" pitchFamily="49" charset="-122"/>
              </a:rPr>
              <a:t>   加速度函数</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6" name="矩形 5"/>
          <p:cNvSpPr/>
          <p:nvPr/>
        </p:nvSpPr>
        <p:spPr>
          <a:xfrm>
            <a:off x="928688" y="1714500"/>
            <a:ext cx="20637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000000"/>
                </a:solidFill>
                <a:latin typeface="Times New Roman" panose="02020603050405020304" pitchFamily="18" charset="0"/>
              </a:rPr>
              <a:t>Definition</a:t>
            </a:r>
            <a:r>
              <a:rPr lang="zh-CN" altLang="en-US" sz="2800" b="1" dirty="0">
                <a:solidFill>
                  <a:srgbClr val="000000"/>
                </a:solidFill>
                <a:latin typeface="Times New Roman" panose="02020603050405020304" pitchFamily="18" charset="0"/>
              </a:rPr>
              <a:t>：</a:t>
            </a:r>
            <a:endParaRPr lang="zh-CN" altLang="en-US" sz="2800" dirty="0">
              <a:latin typeface="Times New Roman" panose="02020603050405020304" pitchFamily="18" charset="0"/>
            </a:endParaRPr>
          </a:p>
        </p:txBody>
      </p:sp>
      <p:sp>
        <p:nvSpPr>
          <p:cNvPr id="7" name="TextBox 6"/>
          <p:cNvSpPr txBox="1"/>
          <p:nvPr/>
        </p:nvSpPr>
        <p:spPr>
          <a:xfrm>
            <a:off x="1000125" y="4214813"/>
            <a:ext cx="3427413"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latin typeface="Times New Roman" panose="02020603050405020304" pitchFamily="18" charset="0"/>
              </a:rPr>
              <a:t>Laplace transform</a:t>
            </a:r>
            <a:endParaRPr lang="en-US" altLang="zh-CN" sz="2800" b="1" dirty="0">
              <a:latin typeface="Times New Roman" panose="02020603050405020304" pitchFamily="18" charset="0"/>
            </a:endParaRPr>
          </a:p>
        </p:txBody>
      </p:sp>
      <p:sp>
        <p:nvSpPr>
          <p:cNvPr id="8" name="TextBox 7"/>
          <p:cNvSpPr txBox="1"/>
          <p:nvPr/>
        </p:nvSpPr>
        <p:spPr>
          <a:xfrm>
            <a:off x="4500563" y="4071938"/>
            <a:ext cx="24479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latin typeface="Times New Roman" panose="02020603050405020304" pitchFamily="18" charset="0"/>
              </a:rPr>
              <a:t>Z-transform</a:t>
            </a:r>
            <a:endParaRPr lang="en-US" altLang="zh-CN" sz="2800" b="1" dirty="0">
              <a:latin typeface="Times New Roman" panose="02020603050405020304" pitchFamily="18" charset="0"/>
            </a:endParaRPr>
          </a:p>
        </p:txBody>
      </p:sp>
      <p:sp>
        <p:nvSpPr>
          <p:cNvPr id="9" name="TextBox 8"/>
          <p:cNvSpPr txBox="1"/>
          <p:nvPr/>
        </p:nvSpPr>
        <p:spPr>
          <a:xfrm>
            <a:off x="4429125" y="5000625"/>
            <a:ext cx="11430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dirty="0">
                <a:latin typeface="Times New Roman" panose="02020603050405020304" pitchFamily="18" charset="0"/>
                <a:cs typeface="Times New Roman" panose="02020603050405020304" pitchFamily="18" charset="0"/>
              </a:rPr>
              <a:t>Z[r(t)]=</a:t>
            </a:r>
            <a:endParaRPr lang="zh-CN" altLang="en-US" sz="2400" dirty="0">
              <a:latin typeface="Times New Roman" panose="02020603050405020304" pitchFamily="18" charset="0"/>
              <a:ea typeface="Times New Roman" panose="02020603050405020304" pitchFamily="18" charset="0"/>
            </a:endParaRPr>
          </a:p>
        </p:txBody>
      </p:sp>
      <p:cxnSp>
        <p:nvCxnSpPr>
          <p:cNvPr id="11" name="直接连接符 10"/>
          <p:cNvCxnSpPr/>
          <p:nvPr/>
        </p:nvCxnSpPr>
        <p:spPr>
          <a:xfrm>
            <a:off x="5715000" y="5214938"/>
            <a:ext cx="1571625" cy="1588"/>
          </a:xfrm>
          <a:prstGeom prst="line">
            <a:avLst/>
          </a:prstGeom>
          <a:ln w="12700"/>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715000" y="4643438"/>
            <a:ext cx="1476375" cy="5080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dirty="0">
                <a:latin typeface="Times New Roman" panose="02020603050405020304" pitchFamily="18" charset="0"/>
                <a:cs typeface="Times New Roman" panose="02020603050405020304" pitchFamily="18" charset="0"/>
              </a:rPr>
              <a:t>T</a:t>
            </a:r>
            <a:r>
              <a:rPr lang="en-US" altLang="zh-CN" sz="2700" baseline="30000" dirty="0">
                <a:latin typeface="Times New Roman" panose="02020603050405020304" pitchFamily="18" charset="0"/>
                <a:cs typeface="Times New Roman" panose="02020603050405020304" pitchFamily="18" charset="0"/>
              </a:rPr>
              <a:t>2</a:t>
            </a:r>
            <a:r>
              <a:rPr lang="en-US" altLang="zh-CN" sz="2700" dirty="0">
                <a:latin typeface="Times New Roman" panose="02020603050405020304" pitchFamily="18" charset="0"/>
                <a:cs typeface="Times New Roman" panose="02020603050405020304" pitchFamily="18" charset="0"/>
              </a:rPr>
              <a:t>z(Z+1)</a:t>
            </a:r>
            <a:endParaRPr lang="zh-CN" altLang="en-US" sz="2700" dirty="0">
              <a:latin typeface="Times New Roman" panose="02020603050405020304" pitchFamily="18" charset="0"/>
              <a:ea typeface="黑体" panose="02010609060101010101" pitchFamily="49" charset="-122"/>
            </a:endParaRPr>
          </a:p>
        </p:txBody>
      </p:sp>
      <p:sp>
        <p:nvSpPr>
          <p:cNvPr id="13" name="TextBox 12"/>
          <p:cNvSpPr txBox="1"/>
          <p:nvPr/>
        </p:nvSpPr>
        <p:spPr>
          <a:xfrm>
            <a:off x="5857875" y="5286375"/>
            <a:ext cx="1204913" cy="5080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700" dirty="0">
                <a:latin typeface="Times New Roman" panose="02020603050405020304" pitchFamily="18" charset="0"/>
                <a:cs typeface="Times New Roman" panose="02020603050405020304" pitchFamily="18" charset="0"/>
              </a:rPr>
              <a:t>2(Z-1)</a:t>
            </a:r>
            <a:r>
              <a:rPr lang="en-US" altLang="zh-CN" sz="2700" baseline="30000" dirty="0">
                <a:latin typeface="Times New Roman" panose="02020603050405020304" pitchFamily="18" charset="0"/>
                <a:cs typeface="Times New Roman" panose="02020603050405020304" pitchFamily="18" charset="0"/>
              </a:rPr>
              <a:t>3</a:t>
            </a:r>
            <a:endParaRPr lang="zh-CN" altLang="en-US" sz="2700" baseline="30000" dirty="0">
              <a:latin typeface="Times New Roman" panose="02020603050405020304" pitchFamily="18" charset="0"/>
              <a:ea typeface="Times New Roman" panose="02020603050405020304" pitchFamily="18" charset="0"/>
            </a:endParaRPr>
          </a:p>
        </p:txBody>
      </p:sp>
      <p:grpSp>
        <p:nvGrpSpPr>
          <p:cNvPr id="106508" name="组合 25"/>
          <p:cNvGrpSpPr/>
          <p:nvPr/>
        </p:nvGrpSpPr>
        <p:grpSpPr>
          <a:xfrm>
            <a:off x="4500563" y="-357187"/>
            <a:ext cx="3817937" cy="4429125"/>
            <a:chOff x="4500562" y="-357214"/>
            <a:chExt cx="3817948" cy="4405323"/>
          </a:xfrm>
        </p:grpSpPr>
        <p:grpSp>
          <p:nvGrpSpPr>
            <p:cNvPr id="106509" name="组合 14"/>
            <p:cNvGrpSpPr/>
            <p:nvPr/>
          </p:nvGrpSpPr>
          <p:grpSpPr>
            <a:xfrm>
              <a:off x="5857884" y="1071546"/>
              <a:ext cx="2460626" cy="2976563"/>
              <a:chOff x="5916613" y="2643208"/>
              <a:chExt cx="2460626" cy="2976563"/>
            </a:xfrm>
          </p:grpSpPr>
          <p:sp>
            <p:nvSpPr>
              <p:cNvPr id="106511" name="Rectangle 7"/>
              <p:cNvSpPr/>
              <p:nvPr/>
            </p:nvSpPr>
            <p:spPr>
              <a:xfrm>
                <a:off x="7997826" y="4733946"/>
                <a:ext cx="119063" cy="42703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000000"/>
                    </a:solidFill>
                    <a:latin typeface="Times New Roman" panose="02020603050405020304" pitchFamily="18" charset="0"/>
                  </a:rPr>
                  <a:t>t</a:t>
                </a:r>
                <a:endParaRPr lang="en-US" altLang="zh-CN" sz="1800" dirty="0"/>
              </a:p>
            </p:txBody>
          </p:sp>
          <p:sp>
            <p:nvSpPr>
              <p:cNvPr id="106512" name="Line 61"/>
              <p:cNvSpPr/>
              <p:nvPr/>
            </p:nvSpPr>
            <p:spPr>
              <a:xfrm flipV="1">
                <a:off x="5916613" y="4700608"/>
                <a:ext cx="2200275" cy="3175"/>
              </a:xfrm>
              <a:prstGeom prst="line">
                <a:avLst/>
              </a:prstGeom>
              <a:ln w="30163" cap="flat" cmpd="sng">
                <a:solidFill>
                  <a:srgbClr val="000000"/>
                </a:solidFill>
                <a:prstDash val="solid"/>
                <a:headEnd type="none" w="med" len="med"/>
                <a:tailEnd type="none" w="med" len="med"/>
              </a:ln>
            </p:spPr>
          </p:sp>
          <p:sp>
            <p:nvSpPr>
              <p:cNvPr id="106513" name="Freeform 62"/>
              <p:cNvSpPr/>
              <p:nvPr/>
            </p:nvSpPr>
            <p:spPr>
              <a:xfrm>
                <a:off x="8093076" y="4605358"/>
                <a:ext cx="284163" cy="190500"/>
              </a:xfrm>
              <a:custGeom>
                <a:avLst/>
                <a:gdLst>
                  <a:gd name="txL" fmla="*/ 0 w 179"/>
                  <a:gd name="txT" fmla="*/ 0 h 120"/>
                  <a:gd name="txR" fmla="*/ 179 w 179"/>
                  <a:gd name="txB" fmla="*/ 120 h 120"/>
                </a:gdLst>
                <a:ahLst/>
                <a:cxnLst>
                  <a:cxn ang="0">
                    <a:pos x="0" y="0"/>
                  </a:cxn>
                  <a:cxn ang="0">
                    <a:pos x="2147483646" y="2147483646"/>
                  </a:cxn>
                  <a:cxn ang="0">
                    <a:pos x="0" y="2147483646"/>
                  </a:cxn>
                  <a:cxn ang="0">
                    <a:pos x="0" y="0"/>
                  </a:cxn>
                </a:cxnLst>
                <a:rect l="txL" t="txT" r="txR" b="txB"/>
                <a:pathLst>
                  <a:path w="179" h="120">
                    <a:moveTo>
                      <a:pt x="0" y="0"/>
                    </a:moveTo>
                    <a:lnTo>
                      <a:pt x="179" y="60"/>
                    </a:lnTo>
                    <a:lnTo>
                      <a:pt x="0" y="120"/>
                    </a:lnTo>
                    <a:lnTo>
                      <a:pt x="0" y="0"/>
                    </a:lnTo>
                    <a:close/>
                  </a:path>
                </a:pathLst>
              </a:custGeom>
              <a:solidFill>
                <a:srgbClr val="000000">
                  <a:alpha val="100000"/>
                </a:srgbClr>
              </a:solidFill>
              <a:ln w="9525">
                <a:noFill/>
              </a:ln>
            </p:spPr>
            <p:txBody>
              <a:bodyPr/>
              <a:p>
                <a:endParaRPr lang="zh-CN" altLang="en-US"/>
              </a:p>
            </p:txBody>
          </p:sp>
          <p:sp>
            <p:nvSpPr>
              <p:cNvPr id="106514" name="Line 63"/>
              <p:cNvSpPr/>
              <p:nvPr/>
            </p:nvSpPr>
            <p:spPr>
              <a:xfrm>
                <a:off x="6240463" y="2903558"/>
                <a:ext cx="1588" cy="2716213"/>
              </a:xfrm>
              <a:prstGeom prst="line">
                <a:avLst/>
              </a:prstGeom>
              <a:ln w="30163" cap="flat" cmpd="sng">
                <a:solidFill>
                  <a:srgbClr val="000000"/>
                </a:solidFill>
                <a:prstDash val="solid"/>
                <a:headEnd type="none" w="med" len="med"/>
                <a:tailEnd type="none" w="med" len="med"/>
              </a:ln>
            </p:spPr>
          </p:sp>
          <p:sp>
            <p:nvSpPr>
              <p:cNvPr id="106515" name="Freeform 64"/>
              <p:cNvSpPr/>
              <p:nvPr/>
            </p:nvSpPr>
            <p:spPr>
              <a:xfrm>
                <a:off x="6146801" y="2643208"/>
                <a:ext cx="188913" cy="284163"/>
              </a:xfrm>
              <a:custGeom>
                <a:avLst/>
                <a:gdLst>
                  <a:gd name="txL" fmla="*/ 0 w 119"/>
                  <a:gd name="txT" fmla="*/ 0 h 179"/>
                  <a:gd name="txR" fmla="*/ 119 w 119"/>
                  <a:gd name="txB" fmla="*/ 179 h 179"/>
                </a:gdLst>
                <a:ahLst/>
                <a:cxnLst>
                  <a:cxn ang="0">
                    <a:pos x="0" y="2147483646"/>
                  </a:cxn>
                  <a:cxn ang="0">
                    <a:pos x="2147483646" y="0"/>
                  </a:cxn>
                  <a:cxn ang="0">
                    <a:pos x="2147483646" y="2147483646"/>
                  </a:cxn>
                  <a:cxn ang="0">
                    <a:pos x="0" y="2147483646"/>
                  </a:cxn>
                </a:cxnLst>
                <a:rect l="txL" t="txT" r="txR" b="txB"/>
                <a:pathLst>
                  <a:path w="119" h="179">
                    <a:moveTo>
                      <a:pt x="0" y="179"/>
                    </a:moveTo>
                    <a:lnTo>
                      <a:pt x="59" y="0"/>
                    </a:lnTo>
                    <a:lnTo>
                      <a:pt x="119" y="179"/>
                    </a:lnTo>
                    <a:lnTo>
                      <a:pt x="0" y="179"/>
                    </a:lnTo>
                    <a:close/>
                  </a:path>
                </a:pathLst>
              </a:custGeom>
              <a:solidFill>
                <a:srgbClr val="000000">
                  <a:alpha val="100000"/>
                </a:srgbClr>
              </a:solidFill>
              <a:ln w="9525">
                <a:noFill/>
              </a:ln>
            </p:spPr>
            <p:txBody>
              <a:bodyPr/>
              <a:p>
                <a:endParaRPr lang="zh-CN" altLang="en-US"/>
              </a:p>
            </p:txBody>
          </p:sp>
          <p:sp>
            <p:nvSpPr>
              <p:cNvPr id="106516" name="Rectangle 65"/>
              <p:cNvSpPr/>
              <p:nvPr/>
            </p:nvSpPr>
            <p:spPr>
              <a:xfrm>
                <a:off x="6421438" y="2671783"/>
                <a:ext cx="468077" cy="27699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000000"/>
                    </a:solidFill>
                    <a:latin typeface="宋体" panose="02010600030101010101" pitchFamily="2" charset="-122"/>
                  </a:rPr>
                  <a:t>r(t)</a:t>
                </a:r>
                <a:endParaRPr lang="en-US" altLang="zh-CN" sz="1800" dirty="0"/>
              </a:p>
            </p:txBody>
          </p:sp>
          <p:sp>
            <p:nvSpPr>
              <p:cNvPr id="106517" name="Rectangle 66"/>
              <p:cNvSpPr/>
              <p:nvPr/>
            </p:nvSpPr>
            <p:spPr>
              <a:xfrm>
                <a:off x="6342063" y="4762521"/>
                <a:ext cx="153988" cy="36512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solidFill>
                      <a:srgbClr val="000000"/>
                    </a:solidFill>
                    <a:latin typeface="宋体" panose="02010600030101010101" pitchFamily="2" charset="-122"/>
                  </a:rPr>
                  <a:t>0</a:t>
                </a:r>
                <a:endParaRPr lang="en-US" altLang="zh-CN" sz="1800" dirty="0"/>
              </a:p>
            </p:txBody>
          </p:sp>
        </p:grpSp>
        <p:sp>
          <p:nvSpPr>
            <p:cNvPr id="25" name="弧形 24"/>
            <p:cNvSpPr/>
            <p:nvPr/>
          </p:nvSpPr>
          <p:spPr>
            <a:xfrm rot="5400000">
              <a:off x="4393343" y="-249995"/>
              <a:ext cx="3500574" cy="3286134"/>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 calcmode="lin" valueType="num">
                                      <p:cBhvr additive="base">
                                        <p:cTn id="7" dur="500" fill="hold"/>
                                        <p:tgtEl>
                                          <p:spTgt spid="74754"/>
                                        </p:tgtEl>
                                        <p:attrNameLst>
                                          <p:attrName>ppt_x</p:attrName>
                                        </p:attrNameLst>
                                      </p:cBhvr>
                                      <p:tavLst>
                                        <p:tav tm="0">
                                          <p:val>
                                            <p:strVal val="#ppt_x"/>
                                          </p:val>
                                        </p:tav>
                                        <p:tav tm="100000">
                                          <p:val>
                                            <p:strVal val="#ppt_x"/>
                                          </p:val>
                                        </p:tav>
                                      </p:tavLst>
                                    </p:anim>
                                    <p:anim calcmode="lin" valueType="num">
                                      <p:cBhvr additive="base">
                                        <p:cTn id="8" dur="500" fill="hold"/>
                                        <p:tgtEl>
                                          <p:spTgt spid="7475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标题 1"/>
          <p:cNvSpPr>
            <a:spLocks noGrp="1"/>
          </p:cNvSpPr>
          <p:nvPr>
            <p:ph type="title"/>
          </p:nvPr>
        </p:nvSpPr>
        <p:spPr>
          <a:xfrm>
            <a:off x="14605" y="428625"/>
            <a:ext cx="9130030" cy="939800"/>
          </a:xfrm>
        </p:spPr>
        <p:txBody>
          <a:bodyPr vert="horz" wrap="square" lIns="91440" tIns="45720" rIns="91440" bIns="45720" anchor="ctr" anchorCtr="0"/>
          <a:p>
            <a:pPr eaLnBrk="1" hangingPunct="1"/>
            <a:r>
              <a:rPr lang="zh-CN" altLang="en-US" b="1" dirty="0">
                <a:solidFill>
                  <a:srgbClr val="C00000"/>
                </a:solidFill>
                <a:latin typeface="方正魏碑_GBK" panose="02000000000000000000" charset="-122"/>
                <a:ea typeface="方正魏碑_GBK" panose="02000000000000000000" charset="-122"/>
              </a:rPr>
              <a:t>自动控制</a:t>
            </a:r>
            <a:r>
              <a:rPr lang="zh-CN" altLang="en-US" b="1" dirty="0">
                <a:solidFill>
                  <a:srgbClr val="C00000"/>
                </a:solidFill>
                <a:latin typeface="方正魏碑_GBK" panose="02000000000000000000" charset="-122"/>
                <a:ea typeface="方正魏碑_GBK" panose="02000000000000000000" charset="-122"/>
              </a:rPr>
              <a:t>原理</a:t>
            </a:r>
            <a:endParaRPr lang="zh-CN" altLang="en-US" b="1" dirty="0">
              <a:solidFill>
                <a:srgbClr val="C00000"/>
              </a:solidFill>
              <a:latin typeface="方正魏碑_GBK" panose="02000000000000000000" charset="-122"/>
              <a:ea typeface="方正魏碑_GBK" panose="02000000000000000000" charset="-122"/>
            </a:endParaRPr>
          </a:p>
        </p:txBody>
      </p:sp>
      <p:sp>
        <p:nvSpPr>
          <p:cNvPr id="13315" name="TextBox 3"/>
          <p:cNvSpPr txBox="1"/>
          <p:nvPr/>
        </p:nvSpPr>
        <p:spPr>
          <a:xfrm>
            <a:off x="1923733" y="1692910"/>
            <a:ext cx="5438775" cy="583565"/>
          </a:xfrm>
          <a:prstGeom prst="rect">
            <a:avLst/>
          </a:prstGeom>
          <a:solidFill>
            <a:schemeClr val="tx2">
              <a:lumMod val="60000"/>
              <a:lumOff val="40000"/>
            </a:schemeClr>
          </a:solidFill>
          <a:ln w="9525">
            <a:solidFill>
              <a:srgbClr val="FFFF00"/>
            </a:solid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b="1" dirty="0">
                <a:solidFill>
                  <a:srgbClr val="C00000"/>
                </a:solidFill>
                <a:latin typeface="Times New Roman" panose="02020603050405020304" pitchFamily="18" charset="0"/>
                <a:ea typeface="黑体" panose="02010609060101010101" pitchFamily="49" charset="-122"/>
              </a:rPr>
              <a:t>Introduction to control system</a:t>
            </a:r>
            <a:endParaRPr lang="en-US" altLang="zh-CN" b="1" dirty="0">
              <a:solidFill>
                <a:srgbClr val="C00000"/>
              </a:solidFill>
              <a:latin typeface="Times New Roman" panose="02020603050405020304" pitchFamily="18" charset="0"/>
              <a:ea typeface="黑体" panose="02010609060101010101" pitchFamily="49" charset="-122"/>
            </a:endParaRPr>
          </a:p>
        </p:txBody>
      </p:sp>
      <p:sp>
        <p:nvSpPr>
          <p:cNvPr id="13316" name="TextBox 4"/>
          <p:cNvSpPr txBox="1"/>
          <p:nvPr/>
        </p:nvSpPr>
        <p:spPr>
          <a:xfrm>
            <a:off x="1116013" y="2276475"/>
            <a:ext cx="49530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solidFill>
                  <a:srgbClr val="C00000"/>
                </a:solidFill>
              </a:rPr>
              <a:t>1</a:t>
            </a:r>
            <a:r>
              <a:rPr lang="zh-CN" altLang="en-US" sz="2800" dirty="0">
                <a:solidFill>
                  <a:srgbClr val="C00000"/>
                </a:solidFill>
              </a:rPr>
              <a:t>）</a:t>
            </a:r>
            <a:r>
              <a:rPr lang="en-US" altLang="zh-CN" sz="2800" dirty="0">
                <a:solidFill>
                  <a:srgbClr val="C00000"/>
                </a:solidFill>
              </a:rPr>
              <a:t>What is “</a:t>
            </a:r>
            <a:r>
              <a:rPr lang="en-US" altLang="zh-CN" sz="2800" dirty="0">
                <a:solidFill>
                  <a:srgbClr val="C00000"/>
                </a:solidFill>
                <a:latin typeface="Times New Roman" panose="02020603050405020304" pitchFamily="18" charset="0"/>
                <a:ea typeface="黑体" panose="02010609060101010101" pitchFamily="49" charset="-122"/>
              </a:rPr>
              <a:t>Automatic control”?</a:t>
            </a:r>
            <a:endParaRPr lang="en-US" altLang="zh-CN" sz="2800" dirty="0">
              <a:solidFill>
                <a:srgbClr val="C00000"/>
              </a:solidFill>
              <a:latin typeface="Times New Roman" panose="02020603050405020304" pitchFamily="18" charset="0"/>
              <a:ea typeface="黑体" panose="02010609060101010101" pitchFamily="49" charset="-122"/>
            </a:endParaRPr>
          </a:p>
        </p:txBody>
      </p:sp>
      <p:sp>
        <p:nvSpPr>
          <p:cNvPr id="6" name="Rectangle 3"/>
          <p:cNvSpPr txBox="1"/>
          <p:nvPr/>
        </p:nvSpPr>
        <p:spPr>
          <a:xfrm>
            <a:off x="611188" y="2781300"/>
            <a:ext cx="8001000" cy="3024188"/>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342900" lvl="0" indent="-342900" algn="just" eaLnBrk="1" fontAlgn="b" hangingPunct="1">
              <a:lnSpc>
                <a:spcPct val="150000"/>
              </a:lnSpc>
              <a:spcBef>
                <a:spcPct val="0"/>
              </a:spcBef>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rPr>
              <a:t>Automatic control is a </a:t>
            </a:r>
            <a:r>
              <a:rPr lang="en-US" altLang="zh-CN" sz="2000" dirty="0">
                <a:solidFill>
                  <a:schemeClr val="hlink"/>
                </a:solidFill>
                <a:latin typeface="Times New Roman" panose="02020603050405020304" pitchFamily="18" charset="0"/>
                <a:ea typeface="黑体" panose="02010609060101010101" pitchFamily="49" charset="-122"/>
              </a:rPr>
              <a:t>methodology or philosophy</a:t>
            </a:r>
            <a:r>
              <a:rPr lang="en-US" altLang="zh-CN" sz="2000" dirty="0">
                <a:latin typeface="Times New Roman" panose="02020603050405020304" pitchFamily="18" charset="0"/>
                <a:ea typeface="黑体" panose="02010609060101010101" pitchFamily="49" charset="-122"/>
              </a:rPr>
              <a:t> of analyzing and designing a system that can </a:t>
            </a:r>
            <a:r>
              <a:rPr lang="en-US" altLang="zh-CN" sz="2000" dirty="0">
                <a:solidFill>
                  <a:schemeClr val="hlink"/>
                </a:solidFill>
                <a:latin typeface="Times New Roman" panose="02020603050405020304" pitchFamily="18" charset="0"/>
                <a:ea typeface="黑体" panose="02010609060101010101" pitchFamily="49" charset="-122"/>
              </a:rPr>
              <a:t>self-regulate</a:t>
            </a:r>
            <a:r>
              <a:rPr lang="en-US" altLang="zh-CN" sz="2000" dirty="0">
                <a:latin typeface="Times New Roman" panose="02020603050405020304" pitchFamily="18" charset="0"/>
                <a:ea typeface="黑体" panose="02010609060101010101" pitchFamily="49" charset="-122"/>
              </a:rPr>
              <a:t> a</a:t>
            </a:r>
            <a:r>
              <a:rPr lang="en-US" altLang="zh-CN" sz="2000" dirty="0">
                <a:solidFill>
                  <a:schemeClr val="hlink"/>
                </a:solidFill>
                <a:latin typeface="Times New Roman" panose="02020603050405020304" pitchFamily="18" charset="0"/>
                <a:ea typeface="黑体" panose="02010609060101010101" pitchFamily="49" charset="-122"/>
              </a:rPr>
              <a:t> plant </a:t>
            </a:r>
            <a:r>
              <a:rPr lang="en-US" altLang="zh-CN" sz="2000" dirty="0">
                <a:latin typeface="Times New Roman" panose="02020603050405020304" pitchFamily="18" charset="0"/>
                <a:ea typeface="黑体" panose="02010609060101010101" pitchFamily="49" charset="-122"/>
              </a:rPr>
              <a:t>(such as a </a:t>
            </a:r>
            <a:r>
              <a:rPr lang="en-US" altLang="zh-CN" sz="2000" dirty="0">
                <a:solidFill>
                  <a:schemeClr val="hlink"/>
                </a:solidFill>
                <a:latin typeface="Times New Roman" panose="02020603050405020304" pitchFamily="18" charset="0"/>
                <a:ea typeface="黑体" panose="02010609060101010101" pitchFamily="49" charset="-122"/>
              </a:rPr>
              <a:t>machine or process</a:t>
            </a:r>
            <a:r>
              <a:rPr lang="en-US" altLang="zh-CN" sz="2000" dirty="0">
                <a:latin typeface="Times New Roman" panose="02020603050405020304" pitchFamily="18" charset="0"/>
                <a:ea typeface="黑体" panose="02010609060101010101" pitchFamily="49" charset="-122"/>
              </a:rPr>
              <a:t>) operating conditions or parameters by </a:t>
            </a:r>
            <a:r>
              <a:rPr lang="en-US" altLang="zh-CN" sz="2000" dirty="0">
                <a:solidFill>
                  <a:schemeClr val="hlink"/>
                </a:solidFill>
                <a:latin typeface="Times New Roman" panose="02020603050405020304" pitchFamily="18" charset="0"/>
                <a:ea typeface="黑体" panose="02010609060101010101" pitchFamily="49" charset="-122"/>
              </a:rPr>
              <a:t>the controller as a predetermined goal with minimal human intervention</a:t>
            </a:r>
            <a:r>
              <a:rPr lang="en-US" altLang="zh-CN"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marL="342900" lvl="0" indent="-342900" algn="just" eaLnBrk="1" fontAlgn="b" hangingPunct="1">
              <a:lnSpc>
                <a:spcPct val="150000"/>
              </a:lnSpc>
              <a:spcBef>
                <a:spcPct val="0"/>
              </a:spcBef>
              <a:buFont typeface="Wingdings" panose="05000000000000000000" pitchFamily="2" charset="2"/>
              <a:buChar char="Ø"/>
            </a:pPr>
            <a:endParaRPr lang="zh-CN" altLang="en-US" sz="2000" dirty="0">
              <a:latin typeface="Times New Roman" panose="02020603050405020304" pitchFamily="18" charset="0"/>
              <a:ea typeface="黑体" panose="02010609060101010101" pitchFamily="49" charset="-122"/>
            </a:endParaRPr>
          </a:p>
          <a:p>
            <a:pPr marL="342900" lvl="0" indent="-342900" algn="just" eaLnBrk="1" fontAlgn="b" hangingPunct="1">
              <a:lnSpc>
                <a:spcPct val="150000"/>
              </a:lnSpc>
              <a:spcBef>
                <a:spcPct val="0"/>
              </a:spcBef>
              <a:buFont typeface="Wingdings" panose="05000000000000000000" pitchFamily="2" charset="2"/>
              <a:buChar char="Ø"/>
            </a:pPr>
            <a:r>
              <a:rPr lang="zh-CN" altLang="en-US" sz="1800" dirty="0">
                <a:latin typeface="黑体" panose="02010609060101010101" pitchFamily="49" charset="-122"/>
                <a:ea typeface="黑体" panose="02010609060101010101" pitchFamily="49" charset="-122"/>
              </a:rPr>
              <a:t>在</a:t>
            </a:r>
            <a:r>
              <a:rPr lang="zh-CN" altLang="en-US" sz="1800" dirty="0">
                <a:solidFill>
                  <a:srgbClr val="FF0000"/>
                </a:solidFill>
                <a:latin typeface="黑体" panose="02010609060101010101" pitchFamily="49" charset="-122"/>
                <a:ea typeface="黑体" panose="02010609060101010101" pitchFamily="49" charset="-122"/>
              </a:rPr>
              <a:t>无人直接参与</a:t>
            </a:r>
            <a:r>
              <a:rPr lang="zh-CN" altLang="en-US" sz="1800" dirty="0">
                <a:latin typeface="黑体" panose="02010609060101010101" pitchFamily="49" charset="-122"/>
                <a:ea typeface="黑体" panose="02010609060101010101" pitchFamily="49" charset="-122"/>
              </a:rPr>
              <a:t>的情况下，利用控制装置，使工作机械、或生产过程</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solidFill>
                  <a:srgbClr val="FF0000"/>
                </a:solidFill>
                <a:latin typeface="黑体" panose="02010609060101010101" pitchFamily="49" charset="-122"/>
                <a:ea typeface="黑体" panose="02010609060101010101" pitchFamily="49" charset="-122"/>
              </a:rPr>
              <a:t>被控对象</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的某个工作状态或参数</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solidFill>
                  <a:srgbClr val="FF0000"/>
                </a:solidFill>
                <a:latin typeface="黑体" panose="02010609060101010101" pitchFamily="49" charset="-122"/>
                <a:ea typeface="黑体" panose="02010609060101010101" pitchFamily="49" charset="-122"/>
              </a:rPr>
              <a:t>被控量</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按预定的规律</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solidFill>
                  <a:srgbClr val="FF0000"/>
                </a:solidFill>
                <a:latin typeface="黑体" panose="02010609060101010101" pitchFamily="49" charset="-122"/>
                <a:ea typeface="黑体" panose="02010609060101010101" pitchFamily="49" charset="-122"/>
              </a:rPr>
              <a:t>给定量</a:t>
            </a:r>
            <a:r>
              <a:rPr lang="en-US" altLang="zh-CN" sz="1800" dirty="0">
                <a:solidFill>
                  <a:srgbClr val="FF0000"/>
                </a:solidFill>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运行。</a:t>
            </a:r>
            <a:endParaRPr lang="zh-CN" altLang="en-US" sz="1800" dirty="0">
              <a:latin typeface="黑体" panose="02010609060101010101" pitchFamily="49" charset="-122"/>
              <a:ea typeface="黑体" panose="02010609060101010101" pitchFamily="49"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charRg st="0" end="25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charRg st="258" end="3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2" descr="老区1"/>
          <p:cNvPicPr>
            <a:picLocks noChangeArrowheads="1"/>
          </p:cNvPicPr>
          <p:nvPr/>
        </p:nvPicPr>
        <p:blipFill>
          <a:blip r:embed="rId1" cstate="print"/>
          <a:srcRect/>
          <a:stretch>
            <a:fillRect/>
          </a:stretch>
        </p:blipFill>
        <p:spPr bwMode="auto">
          <a:xfrm>
            <a:off x="6120000" y="1928802"/>
            <a:ext cx="2880000" cy="2160000"/>
          </a:xfrm>
          <a:prstGeom prst="rect">
            <a:avLst/>
          </a:prstGeom>
          <a:noFill/>
          <a:ln>
            <a:solidFill>
              <a:schemeClr val="tx1"/>
            </a:solidFill>
          </a:ln>
          <a:effectLst>
            <a:outerShdw blurRad="50800" dist="38100" dir="2700000" algn="tl" rotWithShape="0">
              <a:prstClr val="black">
                <a:alpha val="40000"/>
              </a:prstClr>
            </a:outerShdw>
          </a:effectLst>
          <a:scene3d>
            <a:camera prst="obliqueTopLeft"/>
            <a:lightRig rig="threePt" dir="t"/>
          </a:scene3d>
        </p:spPr>
      </p:pic>
      <p:pic>
        <p:nvPicPr>
          <p:cNvPr id="4" name="Picture 2" descr="E:\卢京潮专用\自动控制原理课程专用目录\mbook\封面图\v4 拷贝.jpg"/>
          <p:cNvPicPr>
            <a:picLocks noChangeArrowheads="1"/>
          </p:cNvPicPr>
          <p:nvPr/>
        </p:nvPicPr>
        <p:blipFill>
          <a:blip r:embed="rId2" cstate="print"/>
          <a:srcRect/>
          <a:stretch>
            <a:fillRect/>
          </a:stretch>
        </p:blipFill>
        <p:spPr bwMode="auto">
          <a:xfrm>
            <a:off x="3143240" y="4214818"/>
            <a:ext cx="2880000" cy="2160000"/>
          </a:xfrm>
          <a:prstGeom prst="rect">
            <a:avLst/>
          </a:prstGeom>
          <a:noFill/>
          <a:ln>
            <a:solidFill>
              <a:schemeClr val="tx1"/>
            </a:solidFill>
          </a:ln>
          <a:effectLst>
            <a:outerShdw blurRad="50800" dist="38100" dir="2700000" algn="tl" rotWithShape="0">
              <a:prstClr val="black">
                <a:alpha val="40000"/>
              </a:prstClr>
            </a:outerShdw>
          </a:effectLst>
          <a:scene3d>
            <a:camera prst="obliqueTopLeft"/>
            <a:lightRig rig="threePt" dir="t"/>
          </a:scene3d>
        </p:spPr>
      </p:pic>
      <p:pic>
        <p:nvPicPr>
          <p:cNvPr id="6" name="Picture 6" descr="哈勃望远镜"/>
          <p:cNvPicPr>
            <a:picLocks noChangeArrowheads="1"/>
          </p:cNvPicPr>
          <p:nvPr/>
        </p:nvPicPr>
        <p:blipFill>
          <a:blip r:embed="rId3" cstate="print"/>
          <a:srcRect/>
          <a:stretch>
            <a:fillRect/>
          </a:stretch>
        </p:blipFill>
        <p:spPr bwMode="auto">
          <a:xfrm>
            <a:off x="6120000" y="4214818"/>
            <a:ext cx="2880000" cy="2160000"/>
          </a:xfrm>
          <a:prstGeom prst="rect">
            <a:avLst/>
          </a:prstGeom>
          <a:noFill/>
          <a:ln>
            <a:solidFill>
              <a:schemeClr val="tx1"/>
            </a:solidFill>
          </a:ln>
          <a:effectLst>
            <a:outerShdw blurRad="50800" dist="38100" dir="2700000" algn="tl" rotWithShape="0">
              <a:prstClr val="black">
                <a:alpha val="40000"/>
              </a:prstClr>
            </a:outerShdw>
          </a:effectLst>
          <a:scene3d>
            <a:camera prst="obliqueTopLeft"/>
            <a:lightRig rig="threePt" dir="t"/>
          </a:scene3d>
        </p:spPr>
      </p:pic>
      <p:pic>
        <p:nvPicPr>
          <p:cNvPr id="9" name="Picture 7" descr="13_09_1547"/>
          <p:cNvPicPr>
            <a:picLocks noChangeArrowheads="1"/>
          </p:cNvPicPr>
          <p:nvPr/>
        </p:nvPicPr>
        <p:blipFill>
          <a:blip r:embed="rId4" cstate="print"/>
          <a:srcRect/>
          <a:stretch>
            <a:fillRect/>
          </a:stretch>
        </p:blipFill>
        <p:spPr bwMode="auto">
          <a:xfrm>
            <a:off x="191802" y="4214818"/>
            <a:ext cx="2880000" cy="2160000"/>
          </a:xfrm>
          <a:prstGeom prst="rect">
            <a:avLst/>
          </a:prstGeom>
          <a:noFill/>
          <a:ln>
            <a:solidFill>
              <a:schemeClr val="tx1"/>
            </a:solidFill>
          </a:ln>
          <a:effectLst>
            <a:outerShdw blurRad="50800" dist="38100" dir="2700000" algn="tl" rotWithShape="0">
              <a:prstClr val="black">
                <a:alpha val="40000"/>
              </a:prstClr>
            </a:outerShdw>
          </a:effectLst>
          <a:scene3d>
            <a:camera prst="obliqueTopLeft"/>
            <a:lightRig rig="threePt" dir="t"/>
          </a:scene3d>
        </p:spPr>
      </p:pic>
      <p:pic>
        <p:nvPicPr>
          <p:cNvPr id="11" name="Picture 4" descr="生产线"/>
          <p:cNvPicPr>
            <a:picLocks noChangeArrowheads="1"/>
          </p:cNvPicPr>
          <p:nvPr/>
        </p:nvPicPr>
        <p:blipFill>
          <a:blip r:embed="rId5" cstate="print"/>
          <a:srcRect/>
          <a:stretch>
            <a:fillRect/>
          </a:stretch>
        </p:blipFill>
        <p:spPr bwMode="auto">
          <a:xfrm>
            <a:off x="3143240" y="1928802"/>
            <a:ext cx="2880000" cy="2160000"/>
          </a:xfrm>
          <a:prstGeom prst="rect">
            <a:avLst/>
          </a:prstGeom>
          <a:noFill/>
          <a:ln>
            <a:solidFill>
              <a:schemeClr val="tx1"/>
            </a:solidFill>
          </a:ln>
          <a:effectLst>
            <a:outerShdw blurRad="50800" dist="38100" dir="2700000" algn="tl" rotWithShape="0">
              <a:prstClr val="black">
                <a:alpha val="40000"/>
              </a:prstClr>
            </a:outerShdw>
          </a:effectLst>
          <a:scene3d>
            <a:camera prst="obliqueTopLeft"/>
            <a:lightRig rig="threePt" dir="t"/>
          </a:scene3d>
        </p:spPr>
      </p:pic>
      <p:pic>
        <p:nvPicPr>
          <p:cNvPr id="1028" name="Picture 4" descr="D:\照片\葫芦岛课程\DSC00324.JPG"/>
          <p:cNvPicPr>
            <a:picLocks noChangeAspect="1" noChangeArrowheads="1"/>
          </p:cNvPicPr>
          <p:nvPr/>
        </p:nvPicPr>
        <p:blipFill>
          <a:blip r:embed="rId6" cstate="print"/>
          <a:srcRect/>
          <a:stretch>
            <a:fillRect/>
          </a:stretch>
        </p:blipFill>
        <p:spPr bwMode="auto">
          <a:xfrm>
            <a:off x="191802" y="1928802"/>
            <a:ext cx="2880000" cy="2160000"/>
          </a:xfrm>
          <a:prstGeom prst="rect">
            <a:avLst/>
          </a:prstGeom>
          <a:noFill/>
          <a:ln>
            <a:solidFill>
              <a:schemeClr val="tx1"/>
            </a:solidFill>
          </a:ln>
          <a:effectLst>
            <a:outerShdw blurRad="50800" dist="38100" dir="2700000" algn="tl" rotWithShape="0">
              <a:prstClr val="black">
                <a:alpha val="40000"/>
              </a:prstClr>
            </a:outerShdw>
          </a:effectLst>
          <a:scene3d>
            <a:camera prst="obliqueTopLeft"/>
            <a:lightRig rig="threePt" dir="t"/>
          </a:scene3d>
        </p:spPr>
      </p:pic>
      <p:sp>
        <p:nvSpPr>
          <p:cNvPr id="15368" name="TextBox 12"/>
          <p:cNvSpPr txBox="1"/>
          <p:nvPr/>
        </p:nvSpPr>
        <p:spPr>
          <a:xfrm>
            <a:off x="1857375" y="642938"/>
            <a:ext cx="62865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algn="ctr" eaLnBrk="1" hangingPunct="1">
              <a:spcBef>
                <a:spcPct val="0"/>
              </a:spcBef>
              <a:buFontTx/>
              <a:buNone/>
            </a:pPr>
            <a:r>
              <a:rPr lang="en-US" altLang="zh-CN" dirty="0">
                <a:solidFill>
                  <a:srgbClr val="C00000"/>
                </a:solidFill>
                <a:latin typeface="Times New Roman" panose="02020603050405020304" pitchFamily="18" charset="0"/>
                <a:ea typeface="黑体" panose="02010609060101010101" pitchFamily="49" charset="-122"/>
              </a:rPr>
              <a:t>Applications:</a:t>
            </a:r>
            <a:r>
              <a:rPr lang="zh-CN" altLang="en-US" sz="2800" dirty="0">
                <a:solidFill>
                  <a:srgbClr val="C00000"/>
                </a:solidFill>
                <a:latin typeface="黑体" panose="02010609060101010101" pitchFamily="49" charset="-122"/>
                <a:ea typeface="黑体" panose="02010609060101010101" pitchFamily="49" charset="-122"/>
              </a:rPr>
              <a:t>自动控制技术广泛应用</a:t>
            </a:r>
            <a:endParaRPr lang="zh-CN" altLang="en-US" sz="2800" dirty="0">
              <a:solidFill>
                <a:srgbClr val="C00000"/>
              </a:solidFill>
              <a:ea typeface="黑体" panose="02010609060101010101" pitchFamily="49" charset="-122"/>
            </a:endParaRPr>
          </a:p>
        </p:txBody>
      </p:sp>
    </p:spTree>
  </p:cSld>
  <p:clrMapOvr>
    <a:masterClrMapping/>
  </p:clrMapOvr>
  <p:transition>
    <p:cover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noChangeArrowheads="1"/>
          </p:cNvPicPr>
          <p:nvPr/>
        </p:nvPicPr>
        <p:blipFill>
          <a:blip r:embed="rId1" cstate="print"/>
          <a:srcRect/>
          <a:stretch>
            <a:fillRect/>
          </a:stretch>
        </p:blipFill>
        <p:spPr bwMode="auto">
          <a:xfrm>
            <a:off x="4473574" y="1966902"/>
            <a:ext cx="4403943" cy="4214841"/>
          </a:xfrm>
          <a:prstGeom prst="rect">
            <a:avLst/>
          </a:prstGeom>
          <a:noFill/>
          <a:ln w="12700">
            <a:solidFill>
              <a:schemeClr val="tx1"/>
            </a:solidFill>
          </a:ln>
          <a:effectLst>
            <a:outerShdw blurRad="50800" dist="38100" dir="2700000" algn="tl" rotWithShape="0">
              <a:schemeClr val="tx1">
                <a:lumMod val="65000"/>
                <a:lumOff val="35000"/>
              </a:schemeClr>
            </a:outerShdw>
          </a:effectLst>
          <a:scene3d>
            <a:camera prst="obliqueTopLeft"/>
            <a:lightRig rig="threePt" dir="t"/>
          </a:scene3d>
        </p:spPr>
      </p:pic>
      <p:sp>
        <p:nvSpPr>
          <p:cNvPr id="17411" name="TextBox 4"/>
          <p:cNvSpPr txBox="1"/>
          <p:nvPr/>
        </p:nvSpPr>
        <p:spPr>
          <a:xfrm>
            <a:off x="2286000" y="571500"/>
            <a:ext cx="62865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solidFill>
                  <a:srgbClr val="C00000"/>
                </a:solidFill>
                <a:latin typeface="黑体" panose="02010609060101010101" pitchFamily="49" charset="-122"/>
                <a:ea typeface="黑体" panose="02010609060101010101" pitchFamily="49" charset="-122"/>
              </a:rPr>
              <a:t>18</a:t>
            </a:r>
            <a:r>
              <a:rPr lang="zh-CN" altLang="en-US" sz="2800" dirty="0">
                <a:solidFill>
                  <a:srgbClr val="C00000"/>
                </a:solidFill>
                <a:latin typeface="黑体" panose="02010609060101010101" pitchFamily="49" charset="-122"/>
                <a:ea typeface="黑体" panose="02010609060101010101" pitchFamily="49" charset="-122"/>
              </a:rPr>
              <a:t>世纪瓦特设计蒸汽机速度自动控制</a:t>
            </a:r>
            <a:endParaRPr lang="zh-CN" altLang="en-US" sz="2800" dirty="0">
              <a:solidFill>
                <a:srgbClr val="C00000"/>
              </a:solidFill>
              <a:ea typeface="黑体" panose="02010609060101010101" pitchFamily="49" charset="-122"/>
            </a:endParaRPr>
          </a:p>
        </p:txBody>
      </p:sp>
      <p:pic>
        <p:nvPicPr>
          <p:cNvPr id="6" name="Picture 1026" descr="c1"/>
          <p:cNvPicPr>
            <a:picLocks noChangeAspect="1" noChangeArrowheads="1"/>
          </p:cNvPicPr>
          <p:nvPr/>
        </p:nvPicPr>
        <p:blipFill>
          <a:blip r:embed="rId2"/>
          <a:srcRect/>
          <a:stretch>
            <a:fillRect/>
          </a:stretch>
        </p:blipFill>
        <p:spPr bwMode="auto">
          <a:xfrm>
            <a:off x="214313" y="1981200"/>
            <a:ext cx="4143375" cy="4214813"/>
          </a:xfrm>
          <a:prstGeom prst="rect">
            <a:avLst/>
          </a:prstGeom>
          <a:noFill/>
          <a:ln w="9525">
            <a:solidFill>
              <a:schemeClr val="tx1"/>
            </a:solidFill>
            <a:miter lim="800000"/>
            <a:headEnd/>
            <a:tailEnd/>
          </a:ln>
          <a:effectLst>
            <a:outerShdw blurRad="63500" dist="38100" dir="8100000" algn="tr" rotWithShape="0">
              <a:srgbClr val="000000">
                <a:alpha val="39999"/>
              </a:srgbClr>
            </a:outerShdw>
          </a:effectLst>
        </p:spPr>
      </p:pic>
    </p:spTree>
  </p:cSld>
  <p:clrMapOvr>
    <a:masterClrMapping/>
  </p:clrMapOvr>
  <p:transition>
    <p:cover dir="rd"/>
  </p:transition>
</p:sld>
</file>

<file path=ppt/tags/tag1.xml><?xml version="1.0" encoding="utf-8"?>
<p:tagLst xmlns:p="http://schemas.openxmlformats.org/presentationml/2006/main">
  <p:tag name="commondata" val="eyJoZGlkIjoiYjQ0NzQ2YTFkNjM3NmI3ZGVkMzczNjgxOTJlY2MyYm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12658</Words>
  <Application>WPS 演示</Application>
  <PresentationFormat>全屏显示(4:3)</PresentationFormat>
  <Paragraphs>1239</Paragraphs>
  <Slides>67</Slides>
  <Notes>32</Notes>
  <HiddenSlides>8</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6</vt:i4>
      </vt:variant>
      <vt:variant>
        <vt:lpstr>幻灯片标题</vt:lpstr>
      </vt:variant>
      <vt:variant>
        <vt:i4>67</vt:i4>
      </vt:variant>
    </vt:vector>
  </HeadingPairs>
  <TitlesOfParts>
    <vt:vector size="88" baseType="lpstr">
      <vt:lpstr>Arial</vt:lpstr>
      <vt:lpstr>宋体</vt:lpstr>
      <vt:lpstr>Wingdings</vt:lpstr>
      <vt:lpstr>Calibri</vt:lpstr>
      <vt:lpstr>方正魏碑_GBK</vt:lpstr>
      <vt:lpstr>黑体</vt:lpstr>
      <vt:lpstr>Times New Roman</vt:lpstr>
      <vt:lpstr>仿宋_GB2312</vt:lpstr>
      <vt:lpstr>微软雅黑</vt:lpstr>
      <vt:lpstr>Arial Unicode MS</vt:lpstr>
      <vt:lpstr>楷体_GB2312</vt:lpstr>
      <vt:lpstr>华文新魏</vt:lpstr>
      <vt:lpstr>Tahoma</vt:lpstr>
      <vt:lpstr>Symbol</vt:lpstr>
      <vt:lpstr>Office 主题</vt:lpstr>
      <vt:lpstr>Visio.Drawing.11</vt:lpstr>
      <vt:lpstr>Equation.3</vt:lpstr>
      <vt:lpstr>Visio.Drawing.11</vt:lpstr>
      <vt:lpstr>Visio.Drawing.11</vt:lpstr>
      <vt:lpstr>Visio.Drawing.11</vt:lpstr>
      <vt:lpstr>Equation.3</vt:lpstr>
      <vt:lpstr>自动控制原理</vt:lpstr>
      <vt:lpstr>自动控制原理</vt:lpstr>
      <vt:lpstr>PowerPoint 演示文稿</vt:lpstr>
      <vt:lpstr>改变我们的生活</vt:lpstr>
      <vt:lpstr>改变我们的生活</vt:lpstr>
      <vt:lpstr>改变我们的生活</vt:lpstr>
      <vt:lpstr>自动控制原理</vt:lpstr>
      <vt:lpstr>PowerPoint 演示文稿</vt:lpstr>
      <vt:lpstr>PowerPoint 演示文稿</vt:lpstr>
      <vt:lpstr>2) Principles of Automatic control (自动控制理论)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comparison between classical control theories and modern control theories</vt:lpstr>
      <vt:lpstr>PowerPoint 演示文稿</vt:lpstr>
      <vt:lpstr>PowerPoint 演示文稿</vt:lpstr>
      <vt:lpstr>PowerPoint 演示文稿</vt:lpstr>
      <vt:lpstr>PowerPoint 演示文稿</vt:lpstr>
      <vt:lpstr>PowerPoint 演示文稿</vt:lpstr>
      <vt:lpstr>PowerPoint 演示文稿</vt:lpstr>
      <vt:lpstr>Intelligent Control--智能控制</vt:lpstr>
      <vt:lpstr>PowerPoint 演示文稿</vt:lpstr>
      <vt:lpstr>PowerPoint 演示文稿</vt:lpstr>
      <vt:lpstr>PowerPoint 演示文稿</vt:lpstr>
      <vt:lpstr>PowerPoint 演示文稿</vt:lpstr>
      <vt:lpstr>PowerPoint 演示文稿</vt:lpstr>
      <vt:lpstr>Block diagram of temperature control system 自动温控控制系统构成框图</vt:lpstr>
      <vt:lpstr>Principles of feedback control 负反馈原理</vt:lpstr>
      <vt:lpstr>The components of control system 控制系统的组成</vt:lpstr>
      <vt:lpstr>Terms(名词术语)</vt:lpstr>
      <vt:lpstr>Terms(名词术语)</vt:lpstr>
      <vt:lpstr>A typical feedback control system</vt:lpstr>
      <vt:lpstr>Methods of Automatic control 自动控制的基本方式</vt:lpstr>
      <vt:lpstr>Classification of Automatic control (II) 自动控制的基本方式(2)</vt:lpstr>
      <vt:lpstr>自动控制的基本方式(3)</vt:lpstr>
      <vt:lpstr> Classification of control system  控制系统的分类</vt:lpstr>
      <vt:lpstr>Servo control  system(随动控制系统)</vt:lpstr>
      <vt:lpstr>PowerPoint 演示文稿</vt:lpstr>
      <vt:lpstr>PowerPoint 演示文稿</vt:lpstr>
      <vt:lpstr>Nonlinear system  非线性系统</vt:lpstr>
      <vt:lpstr>(3)Time-invariant/Time-varying system 定常系统与时变系统</vt:lpstr>
      <vt:lpstr>(4)Continuous/discrete time system 连续(时间)系统与离散(时间)系统 </vt:lpstr>
      <vt:lpstr>PowerPoint 演示文稿</vt:lpstr>
      <vt:lpstr>控制系统的分类</vt:lpstr>
      <vt:lpstr>Performance requirements of control system  控制系统的性能要求</vt:lpstr>
      <vt:lpstr>PowerPoint 演示文稿</vt:lpstr>
      <vt:lpstr>PowerPoint 演示文稿</vt:lpstr>
      <vt:lpstr>PowerPoint 演示文稿</vt:lpstr>
      <vt:lpstr>PowerPoint 演示文稿</vt:lpstr>
      <vt:lpstr>Some typical test functions for control system 控制系统的典型测试信号</vt:lpstr>
      <vt:lpstr>PowerPoint 演示文稿</vt:lpstr>
      <vt:lpstr>PowerPoint 演示文稿</vt:lpstr>
      <vt:lpstr>PowerPoint 演示文稿</vt:lpstr>
      <vt:lpstr>PowerPoint 演示文稿</vt:lpstr>
      <vt:lpstr>PowerPoint 演示文稿</vt:lpstr>
    </vt:vector>
  </TitlesOfParts>
  <Company>ECUST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自动控制原理</dc:title>
  <dc:creator>Shi Hongbo</dc:creator>
  <cp:lastModifiedBy>Zhongmei Li</cp:lastModifiedBy>
  <cp:revision>468</cp:revision>
  <cp:lastPrinted>2022-02-02T06:39:00Z</cp:lastPrinted>
  <dcterms:created xsi:type="dcterms:W3CDTF">2007-09-05T11:55:00Z</dcterms:created>
  <dcterms:modified xsi:type="dcterms:W3CDTF">2025-02-26T13:48:17Z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D51AA1A47E09450194870FD1A54E8F7E_12</vt:lpwstr>
  </property>
  <property fmtid="{D5CDD505-2E9C-101B-9397-08002B2CF9AE}" pid="3" name="KSOProductBuildVer">
    <vt:lpwstr>2052-12.1.0.19770</vt:lpwstr>
  </property>
</Properties>
</file>